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Raleway" panose="020B0604020202020204"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YSqRibeJaecQL3wf5GrHReqPK4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1" name="Google Shape;11;p21"/>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 name="Google Shape;12;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grpSp>
        <p:nvGrpSpPr>
          <p:cNvPr id="13" name="Google Shape;13;p21"/>
          <p:cNvGrpSpPr/>
          <p:nvPr/>
        </p:nvGrpSpPr>
        <p:grpSpPr>
          <a:xfrm>
            <a:off x="830392" y="1191256"/>
            <a:ext cx="745763" cy="45826"/>
            <a:chOff x="4580561" y="2589004"/>
            <a:chExt cx="1064464" cy="25200"/>
          </a:xfrm>
        </p:grpSpPr>
        <p:sp>
          <p:nvSpPr>
            <p:cNvPr id="14" name="Google Shape;14;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1"/>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4"/>
        <p:cNvGrpSpPr/>
        <p:nvPr/>
      </p:nvGrpSpPr>
      <p:grpSpPr>
        <a:xfrm>
          <a:off x="0" y="0"/>
          <a:ext cx="0" cy="0"/>
          <a:chOff x="0" y="0"/>
          <a:chExt cx="0" cy="0"/>
        </a:xfrm>
      </p:grpSpPr>
      <p:sp>
        <p:nvSpPr>
          <p:cNvPr id="95" name="Google Shape;95;p3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 name="Google Shape;96;p30"/>
          <p:cNvGrpSpPr/>
          <p:nvPr/>
        </p:nvGrpSpPr>
        <p:grpSpPr>
          <a:xfrm>
            <a:off x="830392" y="1191256"/>
            <a:ext cx="745763" cy="45826"/>
            <a:chOff x="4580561" y="2589004"/>
            <a:chExt cx="1064464" cy="25200"/>
          </a:xfrm>
        </p:grpSpPr>
        <p:sp>
          <p:nvSpPr>
            <p:cNvPr id="97" name="Google Shape;97;p3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9" name="Google Shape;99;p30"/>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0" name="Google Shape;100;p30"/>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1" name="Google Shape;101;p30"/>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2" name="Google Shape;102;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3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 name="Google Shape;105;p31"/>
          <p:cNvGrpSpPr/>
          <p:nvPr/>
        </p:nvGrpSpPr>
        <p:grpSpPr>
          <a:xfrm>
            <a:off x="830392" y="1191256"/>
            <a:ext cx="745763" cy="45826"/>
            <a:chOff x="4580561" y="2589004"/>
            <a:chExt cx="1064464" cy="25200"/>
          </a:xfrm>
        </p:grpSpPr>
        <p:sp>
          <p:nvSpPr>
            <p:cNvPr id="106" name="Google Shape;106;p3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31"/>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9" name="Google Shape;109;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0"/>
        <p:cNvGrpSpPr/>
        <p:nvPr/>
      </p:nvGrpSpPr>
      <p:grpSpPr>
        <a:xfrm>
          <a:off x="0" y="0"/>
          <a:ext cx="0" cy="0"/>
          <a:chOff x="0" y="0"/>
          <a:chExt cx="0" cy="0"/>
        </a:xfrm>
      </p:grpSpPr>
      <p:sp>
        <p:nvSpPr>
          <p:cNvPr id="111" name="Google Shape;111;p3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3"/>
        <p:cNvGrpSpPr/>
        <p:nvPr/>
      </p:nvGrpSpPr>
      <p:grpSpPr>
        <a:xfrm>
          <a:off x="0" y="0"/>
          <a:ext cx="0" cy="0"/>
          <a:chOff x="0" y="0"/>
          <a:chExt cx="0" cy="0"/>
        </a:xfrm>
      </p:grpSpPr>
      <p:sp>
        <p:nvSpPr>
          <p:cNvPr id="114" name="Google Shape;114;p3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5" name="Google Shape;115;p33"/>
          <p:cNvGrpSpPr/>
          <p:nvPr/>
        </p:nvGrpSpPr>
        <p:grpSpPr>
          <a:xfrm>
            <a:off x="830392" y="1191256"/>
            <a:ext cx="745763" cy="45826"/>
            <a:chOff x="4580561" y="2589004"/>
            <a:chExt cx="1064464" cy="25200"/>
          </a:xfrm>
        </p:grpSpPr>
        <p:sp>
          <p:nvSpPr>
            <p:cNvPr id="116" name="Google Shape;116;p3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 name="Google Shape;118;p3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19" name="Google Shape;119;p3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20" name="Google Shape;120;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34"/>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23" name="Google Shape;123;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4"/>
        <p:cNvGrpSpPr/>
        <p:nvPr/>
      </p:nvGrpSpPr>
      <p:grpSpPr>
        <a:xfrm>
          <a:off x="0" y="0"/>
          <a:ext cx="0" cy="0"/>
          <a:chOff x="0" y="0"/>
          <a:chExt cx="0" cy="0"/>
        </a:xfrm>
      </p:grpSpPr>
      <p:grpSp>
        <p:nvGrpSpPr>
          <p:cNvPr id="125" name="Google Shape;125;p35"/>
          <p:cNvGrpSpPr/>
          <p:nvPr/>
        </p:nvGrpSpPr>
        <p:grpSpPr>
          <a:xfrm>
            <a:off x="830392" y="4169130"/>
            <a:ext cx="745763" cy="45826"/>
            <a:chOff x="4580561" y="2589004"/>
            <a:chExt cx="1064464" cy="25200"/>
          </a:xfrm>
        </p:grpSpPr>
        <p:sp>
          <p:nvSpPr>
            <p:cNvPr id="126" name="Google Shape;126;p3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35"/>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9" name="Google Shape;129;p35"/>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30" name="Google Shape;130;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17"/>
        <p:cNvGrpSpPr/>
        <p:nvPr/>
      </p:nvGrpSpPr>
      <p:grpSpPr>
        <a:xfrm>
          <a:off x="0" y="0"/>
          <a:ext cx="0" cy="0"/>
          <a:chOff x="0" y="0"/>
          <a:chExt cx="0" cy="0"/>
        </a:xfrm>
      </p:grpSpPr>
      <p:pic>
        <p:nvPicPr>
          <p:cNvPr id="18" name="Google Shape;18;p22" descr="Side view of hands writing in a notebook at a cafe"/>
          <p:cNvPicPr preferRelativeResize="0"/>
          <p:nvPr/>
        </p:nvPicPr>
        <p:blipFill rotWithShape="1">
          <a:blip r:embed="rId2">
            <a:alphaModFix/>
          </a:blip>
          <a:srcRect l="9049" t="12064" r="54351" b="26445"/>
          <a:stretch/>
        </p:blipFill>
        <p:spPr>
          <a:xfrm>
            <a:off x="1" y="-50"/>
            <a:ext cx="4572000" cy="5143501"/>
          </a:xfrm>
          <a:prstGeom prst="rect">
            <a:avLst/>
          </a:prstGeom>
          <a:noFill/>
          <a:ln>
            <a:noFill/>
          </a:ln>
        </p:spPr>
      </p:pic>
      <p:sp>
        <p:nvSpPr>
          <p:cNvPr id="19" name="Google Shape;19;p22"/>
          <p:cNvSpPr/>
          <p:nvPr/>
        </p:nvSpPr>
        <p:spPr>
          <a:xfrm>
            <a:off x="1650" y="0"/>
            <a:ext cx="45687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 name="Google Shape;20;p22"/>
          <p:cNvGrpSpPr/>
          <p:nvPr/>
        </p:nvGrpSpPr>
        <p:grpSpPr>
          <a:xfrm>
            <a:off x="830392" y="1191256"/>
            <a:ext cx="745763" cy="45826"/>
            <a:chOff x="4580561" y="2589004"/>
            <a:chExt cx="1064464" cy="25200"/>
          </a:xfrm>
        </p:grpSpPr>
        <p:sp>
          <p:nvSpPr>
            <p:cNvPr id="21" name="Google Shape;21;p2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22"/>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24" name="Google Shape;24;p22"/>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25" name="Google Shape;25;p22"/>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6" name="Google Shape;26;p22"/>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27"/>
        <p:cNvGrpSpPr/>
        <p:nvPr/>
      </p:nvGrpSpPr>
      <p:grpSpPr>
        <a:xfrm>
          <a:off x="0" y="0"/>
          <a:ext cx="0" cy="0"/>
          <a:chOff x="0" y="0"/>
          <a:chExt cx="0" cy="0"/>
        </a:xfrm>
      </p:grpSpPr>
      <p:pic>
        <p:nvPicPr>
          <p:cNvPr id="28" name="Google Shape;28;p23"/>
          <p:cNvPicPr preferRelativeResize="0"/>
          <p:nvPr/>
        </p:nvPicPr>
        <p:blipFill rotWithShape="1">
          <a:blip r:embed="rId2">
            <a:alphaModFix/>
          </a:blip>
          <a:srcRect l="31882" t="8095" r="25713"/>
          <a:stretch/>
        </p:blipFill>
        <p:spPr>
          <a:xfrm>
            <a:off x="0" y="0"/>
            <a:ext cx="4575250" cy="5143500"/>
          </a:xfrm>
          <a:prstGeom prst="rect">
            <a:avLst/>
          </a:prstGeom>
          <a:noFill/>
          <a:ln>
            <a:noFill/>
          </a:ln>
        </p:spPr>
      </p:pic>
      <p:sp>
        <p:nvSpPr>
          <p:cNvPr id="29" name="Google Shape;29;p23"/>
          <p:cNvSpPr/>
          <p:nvPr/>
        </p:nvSpPr>
        <p:spPr>
          <a:xfrm>
            <a:off x="-75" y="0"/>
            <a:ext cx="45720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 name="Google Shape;30;p23"/>
          <p:cNvGrpSpPr/>
          <p:nvPr/>
        </p:nvGrpSpPr>
        <p:grpSpPr>
          <a:xfrm>
            <a:off x="830392" y="1191256"/>
            <a:ext cx="745763" cy="45826"/>
            <a:chOff x="4580561" y="2589004"/>
            <a:chExt cx="1064464" cy="25200"/>
          </a:xfrm>
        </p:grpSpPr>
        <p:sp>
          <p:nvSpPr>
            <p:cNvPr id="31" name="Google Shape;31;p23"/>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3"/>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 name="Google Shape;33;p23"/>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4" name="Google Shape;34;p23"/>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5" name="Google Shape;35;p23"/>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6" name="Google Shape;36;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2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 name="Google Shape;39;p24"/>
          <p:cNvGrpSpPr/>
          <p:nvPr/>
        </p:nvGrpSpPr>
        <p:grpSpPr>
          <a:xfrm>
            <a:off x="830392" y="1191256"/>
            <a:ext cx="745763" cy="45826"/>
            <a:chOff x="4580561" y="2589004"/>
            <a:chExt cx="1064464" cy="25200"/>
          </a:xfrm>
        </p:grpSpPr>
        <p:sp>
          <p:nvSpPr>
            <p:cNvPr id="40" name="Google Shape;40;p2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 name="Google Shape;42;p2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43" name="Google Shape;43;p24"/>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4" name="Google Shape;44;p24"/>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5" name="Google Shape;45;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6"/>
        <p:cNvGrpSpPr/>
        <p:nvPr/>
      </p:nvGrpSpPr>
      <p:grpSpPr>
        <a:xfrm>
          <a:off x="0" y="0"/>
          <a:ext cx="0" cy="0"/>
          <a:chOff x="0" y="0"/>
          <a:chExt cx="0" cy="0"/>
        </a:xfrm>
      </p:grpSpPr>
      <p:grpSp>
        <p:nvGrpSpPr>
          <p:cNvPr id="47" name="Google Shape;47;p25"/>
          <p:cNvGrpSpPr/>
          <p:nvPr/>
        </p:nvGrpSpPr>
        <p:grpSpPr>
          <a:xfrm>
            <a:off x="830392" y="4169130"/>
            <a:ext cx="745763" cy="45826"/>
            <a:chOff x="4580561" y="2589004"/>
            <a:chExt cx="1064464" cy="25200"/>
          </a:xfrm>
        </p:grpSpPr>
        <p:sp>
          <p:nvSpPr>
            <p:cNvPr id="48" name="Google Shape;48;p2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 name="Google Shape;50;p25"/>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51" name="Google Shape;51;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2"/>
        <p:cNvGrpSpPr/>
        <p:nvPr/>
      </p:nvGrpSpPr>
      <p:grpSpPr>
        <a:xfrm>
          <a:off x="0" y="0"/>
          <a:ext cx="0" cy="0"/>
          <a:chOff x="0" y="0"/>
          <a:chExt cx="0" cy="0"/>
        </a:xfrm>
      </p:grpSpPr>
      <p:grpSp>
        <p:nvGrpSpPr>
          <p:cNvPr id="53" name="Google Shape;53;p26"/>
          <p:cNvGrpSpPr/>
          <p:nvPr/>
        </p:nvGrpSpPr>
        <p:grpSpPr>
          <a:xfrm>
            <a:off x="830392" y="1191256"/>
            <a:ext cx="745763" cy="45826"/>
            <a:chOff x="4580561" y="2589004"/>
            <a:chExt cx="1064464" cy="25200"/>
          </a:xfrm>
        </p:grpSpPr>
        <p:sp>
          <p:nvSpPr>
            <p:cNvPr id="54" name="Google Shape;54;p2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 name="Google Shape;56;p26"/>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57" name="Google Shape;57;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2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 name="Google Shape;60;p27"/>
          <p:cNvGrpSpPr/>
          <p:nvPr/>
        </p:nvGrpSpPr>
        <p:grpSpPr>
          <a:xfrm>
            <a:off x="830392" y="1191256"/>
            <a:ext cx="745763" cy="45826"/>
            <a:chOff x="4580561" y="2589004"/>
            <a:chExt cx="1064464" cy="25200"/>
          </a:xfrm>
        </p:grpSpPr>
        <p:sp>
          <p:nvSpPr>
            <p:cNvPr id="61" name="Google Shape;61;p2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 name="Google Shape;63;p2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64" name="Google Shape;64;p27"/>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65" name="Google Shape;65;p2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68"/>
        <p:cNvGrpSpPr/>
        <p:nvPr/>
      </p:nvGrpSpPr>
      <p:grpSpPr>
        <a:xfrm>
          <a:off x="0" y="0"/>
          <a:ext cx="0" cy="0"/>
          <a:chOff x="0" y="0"/>
          <a:chExt cx="0" cy="0"/>
        </a:xfrm>
      </p:grpSpPr>
      <p:sp>
        <p:nvSpPr>
          <p:cNvPr id="69" name="Google Shape;69;p29"/>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70" name="Google Shape;70;p29"/>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1" name="Google Shape;71;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grpSp>
        <p:nvGrpSpPr>
          <p:cNvPr id="72" name="Google Shape;72;p29"/>
          <p:cNvGrpSpPr/>
          <p:nvPr/>
        </p:nvGrpSpPr>
        <p:grpSpPr>
          <a:xfrm>
            <a:off x="830392" y="1191256"/>
            <a:ext cx="745763" cy="45826"/>
            <a:chOff x="4580561" y="2589004"/>
            <a:chExt cx="1064464" cy="25200"/>
          </a:xfrm>
        </p:grpSpPr>
        <p:sp>
          <p:nvSpPr>
            <p:cNvPr id="73" name="Google Shape;73;p2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 name="Google Shape;75;p29"/>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6" name="Google Shape;76;p29"/>
          <p:cNvGrpSpPr/>
          <p:nvPr/>
        </p:nvGrpSpPr>
        <p:grpSpPr>
          <a:xfrm>
            <a:off x="5063224" y="1313339"/>
            <a:ext cx="3459829" cy="2670551"/>
            <a:chOff x="3553042" y="1657806"/>
            <a:chExt cx="3461100" cy="2671532"/>
          </a:xfrm>
        </p:grpSpPr>
        <p:sp>
          <p:nvSpPr>
            <p:cNvPr id="77" name="Google Shape;77;p29"/>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9"/>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9"/>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9"/>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9"/>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9"/>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9"/>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9"/>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5" name="Google Shape;85;p29" descr="Component Detail"/>
          <p:cNvPicPr preferRelativeResize="0"/>
          <p:nvPr/>
        </p:nvPicPr>
        <p:blipFill rotWithShape="1">
          <a:blip r:embed="rId2">
            <a:alphaModFix/>
          </a:blip>
          <a:srcRect b="25075"/>
          <a:stretch/>
        </p:blipFill>
        <p:spPr>
          <a:xfrm>
            <a:off x="5161725" y="1399791"/>
            <a:ext cx="3262825" cy="1833425"/>
          </a:xfrm>
          <a:prstGeom prst="rect">
            <a:avLst/>
          </a:prstGeom>
          <a:noFill/>
          <a:ln>
            <a:noFill/>
          </a:ln>
        </p:spPr>
      </p:pic>
      <p:sp>
        <p:nvSpPr>
          <p:cNvPr id="86" name="Google Shape;86;p29"/>
          <p:cNvSpPr/>
          <p:nvPr/>
        </p:nvSpPr>
        <p:spPr>
          <a:xfrm flipH="1">
            <a:off x="5156196" y="1401826"/>
            <a:ext cx="3268577" cy="1812993"/>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7" name="Google Shape;87;p29"/>
          <p:cNvGrpSpPr/>
          <p:nvPr/>
        </p:nvGrpSpPr>
        <p:grpSpPr>
          <a:xfrm>
            <a:off x="7666681" y="2077877"/>
            <a:ext cx="1148179" cy="2282763"/>
            <a:chOff x="7666681" y="2077877"/>
            <a:chExt cx="1148179" cy="2282763"/>
          </a:xfrm>
        </p:grpSpPr>
        <p:grpSp>
          <p:nvGrpSpPr>
            <p:cNvPr id="88" name="Google Shape;88;p29"/>
            <p:cNvGrpSpPr/>
            <p:nvPr/>
          </p:nvGrpSpPr>
          <p:grpSpPr>
            <a:xfrm>
              <a:off x="7666681" y="2077877"/>
              <a:ext cx="1148179" cy="2282763"/>
              <a:chOff x="3983627" y="1676395"/>
              <a:chExt cx="1449538" cy="2881913"/>
            </a:xfrm>
          </p:grpSpPr>
          <p:sp>
            <p:nvSpPr>
              <p:cNvPr id="89" name="Google Shape;89;p29"/>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9"/>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9"/>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2" name="Google Shape;92;p29"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93" name="Google Shape;93;p29"/>
            <p:cNvSpPr/>
            <p:nvPr/>
          </p:nvSpPr>
          <p:spPr>
            <a:xfrm flipH="1">
              <a:off x="7722342" y="2222973"/>
              <a:ext cx="1037700" cy="1833000"/>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2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live-sentiment-analysis-on-twitter-data-using-tweepy-keras-and-django-99c344e90488" TargetMode="External"/><Relationship Id="rId7" Type="http://schemas.openxmlformats.org/officeDocument/2006/relationships/hyperlink" Target="https://towardsdatascience.com/creating-the-twitter-sentiment-analysis-program-in-python-with-naive-bayes-classification-672e5589a7ed"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csc2.ncsu.edu/faculty/healey/tweet_viz/tweet_app/" TargetMode="External"/><Relationship Id="rId5" Type="http://schemas.openxmlformats.org/officeDocument/2006/relationships/hyperlink" Target="https://monkeylearn.com/blog/sentiment-analysis-of-twitter/" TargetMode="External"/><Relationship Id="rId4" Type="http://schemas.openxmlformats.org/officeDocument/2006/relationships/hyperlink" Target="https://pythonprogramming.net/graph-live-twitter-sentiment-nltk-tutoria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
          <p:cNvPicPr preferRelativeResize="0"/>
          <p:nvPr/>
        </p:nvPicPr>
        <p:blipFill rotWithShape="1">
          <a:blip r:embed="rId3">
            <a:alphaModFix/>
          </a:blip>
          <a:srcRect l="14331"/>
          <a:stretch/>
        </p:blipFill>
        <p:spPr>
          <a:xfrm>
            <a:off x="5177520" y="1530815"/>
            <a:ext cx="3477381" cy="1982699"/>
          </a:xfrm>
          <a:prstGeom prst="rect">
            <a:avLst/>
          </a:prstGeom>
          <a:noFill/>
          <a:ln>
            <a:noFill/>
          </a:ln>
        </p:spPr>
      </p:pic>
      <p:pic>
        <p:nvPicPr>
          <p:cNvPr id="136" name="Google Shape;136;p1" descr="Open Chromebook laptop computer"/>
          <p:cNvPicPr preferRelativeResize="0"/>
          <p:nvPr/>
        </p:nvPicPr>
        <p:blipFill rotWithShape="1">
          <a:blip r:embed="rId4">
            <a:alphaModFix/>
          </a:blip>
          <a:srcRect r="3343"/>
          <a:stretch/>
        </p:blipFill>
        <p:spPr>
          <a:xfrm>
            <a:off x="4606900" y="1295674"/>
            <a:ext cx="4537098" cy="2822399"/>
          </a:xfrm>
          <a:prstGeom prst="rect">
            <a:avLst/>
          </a:prstGeom>
          <a:noFill/>
          <a:ln>
            <a:noFill/>
          </a:ln>
        </p:spPr>
      </p:pic>
      <p:sp>
        <p:nvSpPr>
          <p:cNvPr id="137" name="Google Shape;137;p1"/>
          <p:cNvSpPr txBox="1">
            <a:spLocks noGrp="1"/>
          </p:cNvSpPr>
          <p:nvPr>
            <p:ph type="ctrTitle"/>
          </p:nvPr>
        </p:nvSpPr>
        <p:spPr>
          <a:xfrm>
            <a:off x="729450" y="1322450"/>
            <a:ext cx="3787800" cy="144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IN" sz="3600"/>
              <a:t>LIVE  TWITTER</a:t>
            </a:r>
            <a:br>
              <a:rPr lang="en-IN" sz="3600"/>
            </a:br>
            <a:r>
              <a:rPr lang="en-IN" sz="3600"/>
              <a:t>SENTIMENTAL ANALYSIS</a:t>
            </a:r>
            <a:endParaRPr sz="3600"/>
          </a:p>
        </p:txBody>
      </p:sp>
      <p:sp>
        <p:nvSpPr>
          <p:cNvPr id="138" name="Google Shape;138;p1"/>
          <p:cNvSpPr txBox="1">
            <a:spLocks noGrp="1"/>
          </p:cNvSpPr>
          <p:nvPr>
            <p:ph type="subTitle" idx="1"/>
          </p:nvPr>
        </p:nvSpPr>
        <p:spPr>
          <a:xfrm>
            <a:off x="729450" y="3205539"/>
            <a:ext cx="3787800" cy="160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IN" sz="1200"/>
              <a:t> </a:t>
            </a:r>
            <a:r>
              <a:rPr lang="en-IN" sz="1400"/>
              <a:t>Prepared By </a:t>
            </a:r>
            <a:endParaRPr sz="1200"/>
          </a:p>
          <a:p>
            <a:pPr marL="0" lvl="0" indent="0" algn="l" rtl="0">
              <a:lnSpc>
                <a:spcPct val="100000"/>
              </a:lnSpc>
              <a:spcBef>
                <a:spcPts val="0"/>
              </a:spcBef>
              <a:spcAft>
                <a:spcPts val="0"/>
              </a:spcAft>
              <a:buSzPts val="1600"/>
              <a:buNone/>
            </a:pPr>
            <a:endParaRPr sz="100"/>
          </a:p>
          <a:p>
            <a:pPr marL="0" lvl="0" indent="0" algn="l" rtl="0">
              <a:lnSpc>
                <a:spcPct val="100000"/>
              </a:lnSpc>
              <a:spcBef>
                <a:spcPts val="0"/>
              </a:spcBef>
              <a:spcAft>
                <a:spcPts val="0"/>
              </a:spcAft>
              <a:buSzPts val="1600"/>
              <a:buNone/>
            </a:pPr>
            <a:endParaRPr sz="100"/>
          </a:p>
          <a:p>
            <a:pPr marL="0" lvl="0" indent="0" algn="l" rtl="0">
              <a:lnSpc>
                <a:spcPct val="100000"/>
              </a:lnSpc>
              <a:spcBef>
                <a:spcPts val="0"/>
              </a:spcBef>
              <a:spcAft>
                <a:spcPts val="0"/>
              </a:spcAft>
              <a:buSzPts val="1600"/>
              <a:buNone/>
            </a:pPr>
            <a:endParaRPr sz="100"/>
          </a:p>
          <a:p>
            <a:pPr marL="0" lvl="0" indent="0" algn="l" rtl="0">
              <a:lnSpc>
                <a:spcPct val="100000"/>
              </a:lnSpc>
              <a:spcBef>
                <a:spcPts val="0"/>
              </a:spcBef>
              <a:spcAft>
                <a:spcPts val="0"/>
              </a:spcAft>
              <a:buSzPts val="1600"/>
              <a:buNone/>
            </a:pPr>
            <a:endParaRPr sz="100"/>
          </a:p>
          <a:p>
            <a:pPr marL="0" lvl="0" indent="0" algn="l" rtl="0">
              <a:lnSpc>
                <a:spcPct val="100000"/>
              </a:lnSpc>
              <a:spcBef>
                <a:spcPts val="0"/>
              </a:spcBef>
              <a:spcAft>
                <a:spcPts val="0"/>
              </a:spcAft>
              <a:buSzPts val="1600"/>
              <a:buNone/>
            </a:pPr>
            <a:endParaRPr sz="100"/>
          </a:p>
          <a:p>
            <a:pPr marL="0" lvl="0" indent="0" algn="l" rtl="0">
              <a:lnSpc>
                <a:spcPct val="100000"/>
              </a:lnSpc>
              <a:spcBef>
                <a:spcPts val="0"/>
              </a:spcBef>
              <a:spcAft>
                <a:spcPts val="0"/>
              </a:spcAft>
              <a:buSzPts val="1600"/>
              <a:buNone/>
            </a:pPr>
            <a:endParaRPr sz="100"/>
          </a:p>
          <a:p>
            <a:pPr marL="0" lvl="0" indent="0" algn="l" rtl="0">
              <a:lnSpc>
                <a:spcPct val="100000"/>
              </a:lnSpc>
              <a:spcBef>
                <a:spcPts val="0"/>
              </a:spcBef>
              <a:spcAft>
                <a:spcPts val="0"/>
              </a:spcAft>
              <a:buSzPts val="1600"/>
              <a:buNone/>
            </a:pPr>
            <a:r>
              <a:rPr lang="en-IN" sz="1400"/>
              <a:t>18DCS007 | RUDRA BARAD</a:t>
            </a:r>
            <a:endParaRPr/>
          </a:p>
          <a:p>
            <a:pPr marL="0" lvl="0" indent="0" algn="l" rtl="0">
              <a:lnSpc>
                <a:spcPct val="100000"/>
              </a:lnSpc>
              <a:spcBef>
                <a:spcPts val="0"/>
              </a:spcBef>
              <a:spcAft>
                <a:spcPts val="0"/>
              </a:spcAft>
              <a:buSzPts val="1600"/>
              <a:buNone/>
            </a:pPr>
            <a:r>
              <a:rPr lang="en-IN" sz="1400"/>
              <a:t>18DCS024 | HET GALIA</a:t>
            </a:r>
            <a:endParaRPr sz="1400"/>
          </a:p>
          <a:p>
            <a:pPr marL="0" lvl="0" indent="0" algn="l" rtl="0">
              <a:lnSpc>
                <a:spcPct val="100000"/>
              </a:lnSpc>
              <a:spcBef>
                <a:spcPts val="0"/>
              </a:spcBef>
              <a:spcAft>
                <a:spcPts val="0"/>
              </a:spcAft>
              <a:buSzPts val="1600"/>
              <a:buNone/>
            </a:pPr>
            <a:r>
              <a:rPr lang="en-IN" sz="1400"/>
              <a:t>18DCS030 | MANAN JOSHI</a:t>
            </a:r>
            <a:endParaRPr/>
          </a:p>
          <a:p>
            <a:pPr marL="0" lvl="0" indent="0" algn="l" rtl="0">
              <a:lnSpc>
                <a:spcPct val="100000"/>
              </a:lnSpc>
              <a:spcBef>
                <a:spcPts val="0"/>
              </a:spcBef>
              <a:spcAft>
                <a:spcPts val="0"/>
              </a:spcAft>
              <a:buSzPts val="1600"/>
              <a:buNone/>
            </a:pPr>
            <a:endParaRPr sz="1400"/>
          </a:p>
          <a:p>
            <a:pPr marL="0" lvl="0" indent="0" algn="l" rtl="0">
              <a:lnSpc>
                <a:spcPct val="100000"/>
              </a:lnSpc>
              <a:spcBef>
                <a:spcPts val="0"/>
              </a:spcBef>
              <a:spcAft>
                <a:spcPts val="0"/>
              </a:spcAft>
              <a:buSzPts val="1600"/>
              <a:buNone/>
            </a:pPr>
            <a:r>
              <a:rPr lang="en-IN" sz="1400"/>
              <a:t>7CSE1</a:t>
            </a:r>
            <a:endParaRPr sz="1400"/>
          </a:p>
        </p:txBody>
      </p:sp>
      <p:pic>
        <p:nvPicPr>
          <p:cNvPr id="139" name="Google Shape;139;p1"/>
          <p:cNvPicPr preferRelativeResize="0"/>
          <p:nvPr/>
        </p:nvPicPr>
        <p:blipFill rotWithShape="1">
          <a:blip r:embed="rId5">
            <a:alphaModFix/>
          </a:blip>
          <a:srcRect l="25762" r="45799"/>
          <a:stretch/>
        </p:blipFill>
        <p:spPr>
          <a:xfrm>
            <a:off x="8259871" y="2348847"/>
            <a:ext cx="884127" cy="1855798"/>
          </a:xfrm>
          <a:prstGeom prst="rect">
            <a:avLst/>
          </a:prstGeom>
          <a:noFill/>
          <a:ln>
            <a:noFill/>
          </a:ln>
        </p:spPr>
      </p:pic>
      <p:sp>
        <p:nvSpPr>
          <p:cNvPr id="140" name="Google Shape;140;p1"/>
          <p:cNvSpPr/>
          <p:nvPr/>
        </p:nvSpPr>
        <p:spPr>
          <a:xfrm>
            <a:off x="0" y="0"/>
            <a:ext cx="9143998" cy="617929"/>
          </a:xfrm>
          <a:prstGeom prst="rect">
            <a:avLst/>
          </a:prstGeom>
          <a:solidFill>
            <a:srgbClr val="E9E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1" name="Google Shape;141;p1"/>
          <p:cNvPicPr preferRelativeResize="0"/>
          <p:nvPr/>
        </p:nvPicPr>
        <p:blipFill rotWithShape="1">
          <a:blip r:embed="rId6">
            <a:alphaModFix/>
          </a:blip>
          <a:srcRect/>
          <a:stretch/>
        </p:blipFill>
        <p:spPr>
          <a:xfrm>
            <a:off x="200722" y="174277"/>
            <a:ext cx="1962615" cy="513042"/>
          </a:xfrm>
          <a:prstGeom prst="rect">
            <a:avLst/>
          </a:prstGeom>
          <a:noFill/>
          <a:ln>
            <a:noFill/>
          </a:ln>
        </p:spPr>
      </p:pic>
      <p:sp>
        <p:nvSpPr>
          <p:cNvPr id="142" name="Google Shape;142;p1"/>
          <p:cNvSpPr/>
          <p:nvPr/>
        </p:nvSpPr>
        <p:spPr>
          <a:xfrm>
            <a:off x="8381678" y="121833"/>
            <a:ext cx="640511" cy="617929"/>
          </a:xfrm>
          <a:prstGeom prst="rect">
            <a:avLst/>
          </a:prstGeom>
          <a:solidFill>
            <a:srgbClr val="FFFFFF"/>
          </a:solidFill>
          <a:ln>
            <a:noFill/>
          </a:ln>
        </p:spPr>
      </p:sp>
      <p:sp>
        <p:nvSpPr>
          <p:cNvPr id="143" name="Google Shape;143;p1"/>
          <p:cNvSpPr/>
          <p:nvPr/>
        </p:nvSpPr>
        <p:spPr>
          <a:xfrm>
            <a:off x="4899965" y="4300925"/>
            <a:ext cx="3243900" cy="882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200" b="0" i="0" u="sng" strike="noStrike" cap="none">
                <a:solidFill>
                  <a:srgbClr val="A5A5A5"/>
                </a:solidFill>
                <a:latin typeface="Lato"/>
                <a:ea typeface="Lato"/>
                <a:cs typeface="Lato"/>
                <a:sym typeface="Lato"/>
              </a:rPr>
              <a:t>DOMAIN</a:t>
            </a:r>
            <a:endParaRPr/>
          </a:p>
          <a:p>
            <a:pPr marL="0" marR="0" lvl="0" indent="0" algn="l" rtl="0">
              <a:lnSpc>
                <a:spcPct val="100000"/>
              </a:lnSpc>
              <a:spcBef>
                <a:spcPts val="400"/>
              </a:spcBef>
              <a:spcAft>
                <a:spcPts val="0"/>
              </a:spcAft>
              <a:buNone/>
            </a:pPr>
            <a:r>
              <a:rPr lang="en-IN" sz="1200" b="0" i="0" u="none" strike="noStrike" cap="none">
                <a:solidFill>
                  <a:srgbClr val="A5A5A5"/>
                </a:solidFill>
                <a:latin typeface="Lato"/>
                <a:ea typeface="Lato"/>
                <a:cs typeface="Lato"/>
                <a:sym typeface="Lato"/>
              </a:rPr>
              <a:t>Data Mining |</a:t>
            </a:r>
            <a:r>
              <a:rPr lang="en-IN"/>
              <a:t> </a:t>
            </a:r>
            <a:r>
              <a:rPr lang="en-IN" sz="1200" b="0" i="0" u="none" strike="noStrike" cap="none">
                <a:solidFill>
                  <a:srgbClr val="A5A5A5"/>
                </a:solidFill>
                <a:latin typeface="Lato"/>
                <a:ea typeface="Lato"/>
                <a:cs typeface="Lato"/>
                <a:sym typeface="Lato"/>
              </a:rPr>
              <a:t>Data Analytics |</a:t>
            </a:r>
            <a:r>
              <a:rPr lang="en-IN"/>
              <a:t> </a:t>
            </a:r>
            <a:r>
              <a:rPr lang="en-IN" sz="1200" b="0" i="0" u="none" strike="noStrike" cap="none">
                <a:solidFill>
                  <a:srgbClr val="A5A5A5"/>
                </a:solidFill>
                <a:latin typeface="Lato"/>
                <a:ea typeface="Lato"/>
                <a:cs typeface="Lato"/>
                <a:sym typeface="Lato"/>
              </a:rPr>
              <a:t>Web </a:t>
            </a:r>
            <a:r>
              <a:rPr lang="en-IN" sz="1200">
                <a:solidFill>
                  <a:srgbClr val="A5A5A5"/>
                </a:solidFill>
                <a:latin typeface="Lato"/>
                <a:ea typeface="Lato"/>
                <a:cs typeface="Lato"/>
                <a:sym typeface="Lato"/>
              </a:rPr>
              <a:t>Scraping</a:t>
            </a:r>
            <a:endParaRPr/>
          </a:p>
        </p:txBody>
      </p:sp>
      <p:pic>
        <p:nvPicPr>
          <p:cNvPr id="144" name="Google Shape;144;p1" descr="Portrait-oriented black smaptphone"/>
          <p:cNvPicPr preferRelativeResize="0"/>
          <p:nvPr/>
        </p:nvPicPr>
        <p:blipFill rotWithShape="1">
          <a:blip r:embed="rId7">
            <a:alphaModFix/>
          </a:blip>
          <a:srcRect r="19979"/>
          <a:stretch/>
        </p:blipFill>
        <p:spPr>
          <a:xfrm>
            <a:off x="8220925" y="2154751"/>
            <a:ext cx="923075" cy="2265601"/>
          </a:xfrm>
          <a:prstGeom prst="rect">
            <a:avLst/>
          </a:prstGeom>
          <a:noFill/>
          <a:ln>
            <a:noFill/>
          </a:ln>
          <a:effectLst>
            <a:reflection stA="20000" endPos="4000" fadeDir="5400012" sy="-100000" algn="bl" rotWithShape="0"/>
          </a:effectLst>
        </p:spPr>
      </p:pic>
      <p:sp>
        <p:nvSpPr>
          <p:cNvPr id="145" name="Google Shape;145;p1"/>
          <p:cNvSpPr/>
          <p:nvPr/>
        </p:nvSpPr>
        <p:spPr>
          <a:xfrm>
            <a:off x="729450" y="790940"/>
            <a:ext cx="294343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chemeClr val="accent1"/>
                </a:solidFill>
                <a:latin typeface="Lato"/>
                <a:ea typeface="Lato"/>
                <a:cs typeface="Lato"/>
                <a:sym typeface="Lato"/>
              </a:rPr>
              <a:t>CS</a:t>
            </a:r>
            <a:r>
              <a:rPr lang="en-IN">
                <a:solidFill>
                  <a:schemeClr val="accent1"/>
                </a:solidFill>
                <a:latin typeface="Lato"/>
                <a:ea typeface="Lato"/>
                <a:cs typeface="Lato"/>
                <a:sym typeface="Lato"/>
              </a:rPr>
              <a:t>441</a:t>
            </a:r>
            <a:r>
              <a:rPr lang="en-IN" sz="1400" b="0" i="0" u="none" strike="noStrike" cap="none">
                <a:solidFill>
                  <a:schemeClr val="accent1"/>
                </a:solidFill>
                <a:latin typeface="Lato"/>
                <a:ea typeface="Lato"/>
                <a:cs typeface="Lato"/>
                <a:sym typeface="Lato"/>
              </a:rPr>
              <a:t> | </a:t>
            </a:r>
            <a:r>
              <a:rPr lang="en-IN">
                <a:solidFill>
                  <a:schemeClr val="accent1"/>
                </a:solidFill>
                <a:latin typeface="Lato"/>
                <a:ea typeface="Lato"/>
                <a:cs typeface="Lato"/>
                <a:sym typeface="Lato"/>
              </a:rPr>
              <a:t>Programming In Python</a:t>
            </a:r>
            <a:endParaRPr sz="1400" b="0" i="0" u="none" strike="noStrike" cap="none">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0"/>
          <p:cNvPicPr preferRelativeResize="0"/>
          <p:nvPr/>
        </p:nvPicPr>
        <p:blipFill rotWithShape="1">
          <a:blip r:embed="rId3">
            <a:alphaModFix/>
          </a:blip>
          <a:srcRect b="1055"/>
          <a:stretch/>
        </p:blipFill>
        <p:spPr>
          <a:xfrm>
            <a:off x="494372" y="1240811"/>
            <a:ext cx="2962508" cy="3679665"/>
          </a:xfrm>
          <a:prstGeom prst="rect">
            <a:avLst/>
          </a:prstGeom>
          <a:noFill/>
          <a:ln>
            <a:noFill/>
          </a:ln>
        </p:spPr>
      </p:pic>
      <p:sp>
        <p:nvSpPr>
          <p:cNvPr id="224" name="Google Shape;224;p10"/>
          <p:cNvSpPr/>
          <p:nvPr/>
        </p:nvSpPr>
        <p:spPr>
          <a:xfrm>
            <a:off x="0" y="0"/>
            <a:ext cx="9143998" cy="6179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5" name="Google Shape;225;p10"/>
          <p:cNvSpPr txBox="1">
            <a:spLocks noGrp="1"/>
          </p:cNvSpPr>
          <p:nvPr>
            <p:ph type="title"/>
          </p:nvPr>
        </p:nvSpPr>
        <p:spPr>
          <a:xfrm>
            <a:off x="727650" y="285307"/>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a:t>FLOWCHART</a:t>
            </a:r>
            <a:endParaRPr sz="3000"/>
          </a:p>
        </p:txBody>
      </p:sp>
      <p:pic>
        <p:nvPicPr>
          <p:cNvPr id="226" name="Google Shape;226;p10"/>
          <p:cNvPicPr preferRelativeResize="0"/>
          <p:nvPr/>
        </p:nvPicPr>
        <p:blipFill rotWithShape="1">
          <a:blip r:embed="rId4">
            <a:alphaModFix/>
          </a:blip>
          <a:srcRect/>
          <a:stretch/>
        </p:blipFill>
        <p:spPr>
          <a:xfrm>
            <a:off x="4044176" y="471319"/>
            <a:ext cx="4605452" cy="44491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1"/>
          <p:cNvSpPr/>
          <p:nvPr/>
        </p:nvSpPr>
        <p:spPr>
          <a:xfrm>
            <a:off x="10159" y="7924"/>
            <a:ext cx="9144000" cy="396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32" name="Google Shape;232;p11"/>
          <p:cNvSpPr txBox="1"/>
          <p:nvPr/>
        </p:nvSpPr>
        <p:spPr>
          <a:xfrm>
            <a:off x="10159" y="-95633"/>
            <a:ext cx="76887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Raleway"/>
                <a:ea typeface="Raleway"/>
                <a:cs typeface="Raleway"/>
                <a:sym typeface="Raleway"/>
              </a:rPr>
              <a:t>SNAPSHOTS OF THE PROJECT</a:t>
            </a:r>
            <a:endParaRPr sz="2800" b="1" i="0" u="none" strike="noStrike" cap="none">
              <a:solidFill>
                <a:schemeClr val="lt1"/>
              </a:solidFill>
              <a:latin typeface="Raleway"/>
              <a:ea typeface="Raleway"/>
              <a:cs typeface="Raleway"/>
              <a:sym typeface="Raleway"/>
            </a:endParaRPr>
          </a:p>
        </p:txBody>
      </p:sp>
      <p:pic>
        <p:nvPicPr>
          <p:cNvPr id="233" name="Google Shape;233;p11"/>
          <p:cNvPicPr preferRelativeResize="0"/>
          <p:nvPr/>
        </p:nvPicPr>
        <p:blipFill rotWithShape="1">
          <a:blip r:embed="rId3">
            <a:alphaModFix/>
          </a:blip>
          <a:srcRect t="7045" b="9295"/>
          <a:stretch/>
        </p:blipFill>
        <p:spPr>
          <a:xfrm>
            <a:off x="248075" y="750101"/>
            <a:ext cx="4301201" cy="1553749"/>
          </a:xfrm>
          <a:prstGeom prst="rect">
            <a:avLst/>
          </a:prstGeom>
          <a:noFill/>
          <a:ln>
            <a:noFill/>
          </a:ln>
        </p:spPr>
      </p:pic>
      <p:pic>
        <p:nvPicPr>
          <p:cNvPr id="234" name="Google Shape;234;p11"/>
          <p:cNvPicPr preferRelativeResize="0"/>
          <p:nvPr/>
        </p:nvPicPr>
        <p:blipFill rotWithShape="1">
          <a:blip r:embed="rId4">
            <a:alphaModFix/>
          </a:blip>
          <a:srcRect t="7868" b="11018"/>
          <a:stretch/>
        </p:blipFill>
        <p:spPr>
          <a:xfrm>
            <a:off x="237900" y="2787000"/>
            <a:ext cx="4311375" cy="1606399"/>
          </a:xfrm>
          <a:prstGeom prst="rect">
            <a:avLst/>
          </a:prstGeom>
          <a:noFill/>
          <a:ln>
            <a:noFill/>
          </a:ln>
        </p:spPr>
      </p:pic>
      <p:pic>
        <p:nvPicPr>
          <p:cNvPr id="235" name="Google Shape;235;p11"/>
          <p:cNvPicPr preferRelativeResize="0"/>
          <p:nvPr/>
        </p:nvPicPr>
        <p:blipFill rotWithShape="1">
          <a:blip r:embed="rId5">
            <a:alphaModFix/>
          </a:blip>
          <a:srcRect t="9132" b="8146"/>
          <a:stretch/>
        </p:blipFill>
        <p:spPr>
          <a:xfrm>
            <a:off x="4661650" y="750101"/>
            <a:ext cx="3898775" cy="1185026"/>
          </a:xfrm>
          <a:prstGeom prst="rect">
            <a:avLst/>
          </a:prstGeom>
          <a:noFill/>
          <a:ln>
            <a:noFill/>
          </a:ln>
        </p:spPr>
      </p:pic>
      <p:pic>
        <p:nvPicPr>
          <p:cNvPr id="236" name="Google Shape;236;p11"/>
          <p:cNvPicPr preferRelativeResize="0"/>
          <p:nvPr/>
        </p:nvPicPr>
        <p:blipFill rotWithShape="1">
          <a:blip r:embed="rId6">
            <a:alphaModFix/>
          </a:blip>
          <a:srcRect t="5132"/>
          <a:stretch/>
        </p:blipFill>
        <p:spPr>
          <a:xfrm>
            <a:off x="4661650" y="2303850"/>
            <a:ext cx="4243399" cy="2610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2"/>
          <p:cNvSpPr/>
          <p:nvPr/>
        </p:nvSpPr>
        <p:spPr>
          <a:xfrm>
            <a:off x="10159" y="7924"/>
            <a:ext cx="9144000" cy="3963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42" name="Google Shape;242;p12"/>
          <p:cNvSpPr txBox="1"/>
          <p:nvPr/>
        </p:nvSpPr>
        <p:spPr>
          <a:xfrm>
            <a:off x="10159" y="-95633"/>
            <a:ext cx="76887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IN" sz="2800" b="1" i="0" u="none" strike="noStrike" cap="none">
                <a:solidFill>
                  <a:schemeClr val="lt1"/>
                </a:solidFill>
                <a:latin typeface="Raleway"/>
                <a:ea typeface="Raleway"/>
                <a:cs typeface="Raleway"/>
                <a:sym typeface="Raleway"/>
              </a:rPr>
              <a:t>SNAPSHOTS OF THE PROJECT</a:t>
            </a:r>
            <a:endParaRPr sz="2800" b="1" i="0" u="none" strike="noStrike" cap="none">
              <a:solidFill>
                <a:schemeClr val="lt1"/>
              </a:solidFill>
              <a:latin typeface="Raleway"/>
              <a:ea typeface="Raleway"/>
              <a:cs typeface="Raleway"/>
              <a:sym typeface="Raleway"/>
            </a:endParaRPr>
          </a:p>
        </p:txBody>
      </p:sp>
      <p:pic>
        <p:nvPicPr>
          <p:cNvPr id="243" name="Google Shape;243;p12"/>
          <p:cNvPicPr preferRelativeResize="0"/>
          <p:nvPr/>
        </p:nvPicPr>
        <p:blipFill rotWithShape="1">
          <a:blip r:embed="rId3">
            <a:alphaModFix/>
          </a:blip>
          <a:srcRect/>
          <a:stretch/>
        </p:blipFill>
        <p:spPr>
          <a:xfrm>
            <a:off x="182136" y="543124"/>
            <a:ext cx="8229600" cy="1460801"/>
          </a:xfrm>
          <a:prstGeom prst="rect">
            <a:avLst/>
          </a:prstGeom>
          <a:noFill/>
          <a:ln>
            <a:noFill/>
          </a:ln>
        </p:spPr>
      </p:pic>
      <p:pic>
        <p:nvPicPr>
          <p:cNvPr id="244" name="Google Shape;244;p12"/>
          <p:cNvPicPr preferRelativeResize="0"/>
          <p:nvPr/>
        </p:nvPicPr>
        <p:blipFill rotWithShape="1">
          <a:blip r:embed="rId4">
            <a:alphaModFix/>
          </a:blip>
          <a:srcRect/>
          <a:stretch/>
        </p:blipFill>
        <p:spPr>
          <a:xfrm>
            <a:off x="182136" y="2142825"/>
            <a:ext cx="8229600" cy="1073272"/>
          </a:xfrm>
          <a:prstGeom prst="rect">
            <a:avLst/>
          </a:prstGeom>
          <a:noFill/>
          <a:ln>
            <a:noFill/>
          </a:ln>
        </p:spPr>
      </p:pic>
      <p:pic>
        <p:nvPicPr>
          <p:cNvPr id="245" name="Google Shape;245;p12"/>
          <p:cNvPicPr preferRelativeResize="0"/>
          <p:nvPr/>
        </p:nvPicPr>
        <p:blipFill rotWithShape="1">
          <a:blip r:embed="rId5">
            <a:alphaModFix/>
          </a:blip>
          <a:srcRect/>
          <a:stretch/>
        </p:blipFill>
        <p:spPr>
          <a:xfrm>
            <a:off x="182136" y="3354997"/>
            <a:ext cx="8229600" cy="16925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3"/>
          <p:cNvSpPr/>
          <p:nvPr/>
        </p:nvSpPr>
        <p:spPr>
          <a:xfrm>
            <a:off x="10159" y="7924"/>
            <a:ext cx="9144000" cy="788446"/>
          </a:xfrm>
          <a:prstGeom prst="rect">
            <a:avLst/>
          </a:prstGeom>
          <a:solidFill>
            <a:srgbClr val="EB5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251" name="Google Shape;251;p13"/>
          <p:cNvSpPr txBox="1"/>
          <p:nvPr/>
        </p:nvSpPr>
        <p:spPr>
          <a:xfrm>
            <a:off x="158839" y="67915"/>
            <a:ext cx="7688700" cy="53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IN" sz="3200" b="1" i="0" u="none" strike="noStrike" cap="none">
                <a:solidFill>
                  <a:schemeClr val="lt1"/>
                </a:solidFill>
                <a:latin typeface="Raleway"/>
                <a:ea typeface="Raleway"/>
                <a:cs typeface="Raleway"/>
                <a:sym typeface="Raleway"/>
              </a:rPr>
              <a:t>SNAPSHOTS</a:t>
            </a:r>
            <a:r>
              <a:rPr lang="en-IN" sz="2800" b="1" i="0" u="none" strike="noStrike" cap="none">
                <a:solidFill>
                  <a:schemeClr val="lt1"/>
                </a:solidFill>
                <a:latin typeface="Raleway"/>
                <a:ea typeface="Raleway"/>
                <a:cs typeface="Raleway"/>
                <a:sym typeface="Raleway"/>
              </a:rPr>
              <a:t> </a:t>
            </a:r>
            <a:r>
              <a:rPr lang="en-IN" sz="3200" b="1" i="0" u="none" strike="noStrike" cap="none">
                <a:solidFill>
                  <a:schemeClr val="lt1"/>
                </a:solidFill>
                <a:latin typeface="Raleway"/>
                <a:ea typeface="Raleway"/>
                <a:cs typeface="Raleway"/>
                <a:sym typeface="Raleway"/>
              </a:rPr>
              <a:t>OF THE PROJECT</a:t>
            </a:r>
            <a:endParaRPr sz="2800" b="1" i="0" u="none" strike="noStrike" cap="none">
              <a:solidFill>
                <a:schemeClr val="lt1"/>
              </a:solidFill>
              <a:latin typeface="Raleway"/>
              <a:ea typeface="Raleway"/>
              <a:cs typeface="Raleway"/>
              <a:sym typeface="Raleway"/>
            </a:endParaRPr>
          </a:p>
        </p:txBody>
      </p:sp>
      <p:pic>
        <p:nvPicPr>
          <p:cNvPr id="252" name="Google Shape;252;p13"/>
          <p:cNvPicPr preferRelativeResize="0"/>
          <p:nvPr/>
        </p:nvPicPr>
        <p:blipFill rotWithShape="1">
          <a:blip r:embed="rId3">
            <a:alphaModFix/>
          </a:blip>
          <a:srcRect/>
          <a:stretch/>
        </p:blipFill>
        <p:spPr>
          <a:xfrm>
            <a:off x="371284" y="2054651"/>
            <a:ext cx="3520777" cy="2753396"/>
          </a:xfrm>
          <a:prstGeom prst="rect">
            <a:avLst/>
          </a:prstGeom>
          <a:noFill/>
          <a:ln>
            <a:noFill/>
          </a:ln>
        </p:spPr>
      </p:pic>
      <p:pic>
        <p:nvPicPr>
          <p:cNvPr id="253" name="Google Shape;253;p13"/>
          <p:cNvPicPr preferRelativeResize="0"/>
          <p:nvPr/>
        </p:nvPicPr>
        <p:blipFill rotWithShape="1">
          <a:blip r:embed="rId4">
            <a:alphaModFix/>
          </a:blip>
          <a:srcRect/>
          <a:stretch/>
        </p:blipFill>
        <p:spPr>
          <a:xfrm>
            <a:off x="5251941" y="2054652"/>
            <a:ext cx="3665316" cy="2753395"/>
          </a:xfrm>
          <a:prstGeom prst="rect">
            <a:avLst/>
          </a:prstGeom>
          <a:noFill/>
          <a:ln>
            <a:noFill/>
          </a:ln>
        </p:spPr>
      </p:pic>
      <p:sp>
        <p:nvSpPr>
          <p:cNvPr id="254" name="Google Shape;254;p13"/>
          <p:cNvSpPr/>
          <p:nvPr/>
        </p:nvSpPr>
        <p:spPr>
          <a:xfrm rot="10363225">
            <a:off x="3860466" y="894636"/>
            <a:ext cx="1405106" cy="1405106"/>
          </a:xfrm>
          <a:prstGeom prst="blockArc">
            <a:avLst>
              <a:gd name="adj1" fmla="val 2098613"/>
              <a:gd name="adj2" fmla="val 5880699"/>
              <a:gd name="adj3" fmla="val 7985"/>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3"/>
          <p:cNvSpPr txBox="1"/>
          <p:nvPr/>
        </p:nvSpPr>
        <p:spPr>
          <a:xfrm>
            <a:off x="4082245" y="1276048"/>
            <a:ext cx="1108930" cy="33421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IN" sz="1800" b="1" i="0" u="none" strike="noStrike" cap="none">
                <a:solidFill>
                  <a:schemeClr val="dk1"/>
                </a:solidFill>
                <a:latin typeface="Arial"/>
                <a:ea typeface="Arial"/>
                <a:cs typeface="Arial"/>
                <a:sym typeface="Arial"/>
              </a:rPr>
              <a:t>81.3%</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1600"/>
              </a:spcBef>
              <a:spcAft>
                <a:spcPts val="1600"/>
              </a:spcAft>
              <a:buNone/>
            </a:pPr>
            <a:endParaRPr sz="1200" b="1" i="0" u="none" strike="noStrike" cap="none">
              <a:solidFill>
                <a:schemeClr val="dk1"/>
              </a:solidFill>
              <a:latin typeface="Arial"/>
              <a:ea typeface="Arial"/>
              <a:cs typeface="Arial"/>
              <a:sym typeface="Arial"/>
            </a:endParaRPr>
          </a:p>
        </p:txBody>
      </p:sp>
      <p:sp>
        <p:nvSpPr>
          <p:cNvPr id="256" name="Google Shape;256;p13"/>
          <p:cNvSpPr/>
          <p:nvPr/>
        </p:nvSpPr>
        <p:spPr>
          <a:xfrm>
            <a:off x="3862027" y="896908"/>
            <a:ext cx="1405053" cy="1405053"/>
          </a:xfrm>
          <a:prstGeom prst="blockArc">
            <a:avLst>
              <a:gd name="adj1" fmla="val 16211102"/>
              <a:gd name="adj2" fmla="val 12473378"/>
              <a:gd name="adj3" fmla="val 7668"/>
            </a:avLst>
          </a:prstGeom>
          <a:solidFill>
            <a:srgbClr val="1A9988">
              <a:alpha val="2980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3"/>
          <p:cNvSpPr txBox="1"/>
          <p:nvPr/>
        </p:nvSpPr>
        <p:spPr>
          <a:xfrm>
            <a:off x="4069783" y="1560108"/>
            <a:ext cx="1024750" cy="396607"/>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1"/>
              </a:buClr>
              <a:buSzPts val="1300"/>
              <a:buFont typeface="Lato"/>
              <a:buNone/>
            </a:pPr>
            <a:r>
              <a:rPr lang="en-IN" sz="1200" b="0" i="0" u="none" strike="noStrike" cap="none">
                <a:solidFill>
                  <a:srgbClr val="1A9988"/>
                </a:solidFill>
                <a:latin typeface="Lato"/>
                <a:ea typeface="Lato"/>
                <a:cs typeface="Lato"/>
                <a:sym typeface="Lato"/>
              </a:rPr>
              <a:t>Accuracy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6"/>
          <p:cNvSpPr txBox="1">
            <a:spLocks noGrp="1"/>
          </p:cNvSpPr>
          <p:nvPr>
            <p:ph type="body" idx="1"/>
          </p:nvPr>
        </p:nvSpPr>
        <p:spPr>
          <a:xfrm>
            <a:off x="727650" y="1484141"/>
            <a:ext cx="76887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Noto Sans Symbols"/>
              <a:buChar char="▪"/>
            </a:pPr>
            <a:r>
              <a:rPr lang="en-IN" sz="1600"/>
              <a:t>In this project we have used cluster of words in the File to train the model so as to predict whether the tweet is positive or negative. </a:t>
            </a:r>
            <a:endParaRPr/>
          </a:p>
          <a:p>
            <a:pPr marL="457200" lvl="0" indent="-228600" algn="l" rtl="0">
              <a:lnSpc>
                <a:spcPct val="115000"/>
              </a:lnSpc>
              <a:spcBef>
                <a:spcPts val="0"/>
              </a:spcBef>
              <a:spcAft>
                <a:spcPts val="0"/>
              </a:spcAft>
              <a:buSzPts val="1300"/>
              <a:buFont typeface="Noto Sans Symbols"/>
              <a:buNone/>
            </a:pPr>
            <a:endParaRPr sz="1600"/>
          </a:p>
          <a:p>
            <a:pPr marL="457200" lvl="0" indent="-311150" algn="l" rtl="0">
              <a:lnSpc>
                <a:spcPct val="115000"/>
              </a:lnSpc>
              <a:spcBef>
                <a:spcPts val="0"/>
              </a:spcBef>
              <a:spcAft>
                <a:spcPts val="0"/>
              </a:spcAft>
              <a:buSzPts val="1300"/>
              <a:buFont typeface="Noto Sans Symbols"/>
              <a:buChar char="▪"/>
            </a:pPr>
            <a:r>
              <a:rPr lang="en-IN" sz="1600"/>
              <a:t>Accuracy is directly proportional to available data set. There is always a scope to increase the Accuracy.</a:t>
            </a:r>
            <a:endParaRPr/>
          </a:p>
        </p:txBody>
      </p:sp>
      <p:sp>
        <p:nvSpPr>
          <p:cNvPr id="263" name="Google Shape;263;p16"/>
          <p:cNvSpPr txBox="1">
            <a:spLocks noGrp="1"/>
          </p:cNvSpPr>
          <p:nvPr>
            <p:ph type="title"/>
          </p:nvPr>
        </p:nvSpPr>
        <p:spPr>
          <a:xfrm>
            <a:off x="727650" y="535925"/>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a:t>LIMITATIONS &amp; FUTURE SCOPE</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7"/>
          <p:cNvSpPr txBox="1">
            <a:spLocks noGrp="1"/>
          </p:cNvSpPr>
          <p:nvPr>
            <p:ph type="title"/>
          </p:nvPr>
        </p:nvSpPr>
        <p:spPr>
          <a:xfrm>
            <a:off x="727800" y="341143"/>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a:t>CONCLUSION</a:t>
            </a:r>
            <a:endParaRPr/>
          </a:p>
        </p:txBody>
      </p:sp>
      <p:sp>
        <p:nvSpPr>
          <p:cNvPr id="269" name="Google Shape;269;p17"/>
          <p:cNvSpPr/>
          <p:nvPr/>
        </p:nvSpPr>
        <p:spPr>
          <a:xfrm>
            <a:off x="1011044" y="1414451"/>
            <a:ext cx="7405156" cy="32932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a:solidFill>
                  <a:schemeClr val="lt1"/>
                </a:solidFill>
                <a:latin typeface="Lato"/>
                <a:ea typeface="Lato"/>
                <a:cs typeface="Lato"/>
                <a:sym typeface="Lato"/>
              </a:rPr>
              <a:t>In our Project we are fetching live tweets from twitter.</a:t>
            </a:r>
            <a:endParaRPr/>
          </a:p>
          <a:p>
            <a:pPr marL="0" marR="0" lvl="0" indent="0" algn="l" rtl="0">
              <a:lnSpc>
                <a:spcPct val="100000"/>
              </a:lnSpc>
              <a:spcBef>
                <a:spcPts val="0"/>
              </a:spcBef>
              <a:spcAft>
                <a:spcPts val="0"/>
              </a:spcAft>
              <a:buNone/>
            </a:pPr>
            <a:endParaRPr sz="1600" b="0" i="0" u="none" strike="noStrike" cap="none">
              <a:solidFill>
                <a:schemeClr val="lt1"/>
              </a:solidFill>
              <a:latin typeface="Lato"/>
              <a:ea typeface="Lato"/>
              <a:cs typeface="Lato"/>
              <a:sym typeface="Lato"/>
            </a:endParaRPr>
          </a:p>
          <a:p>
            <a:pPr marL="0" marR="0" lvl="0" indent="0" algn="l" rtl="0">
              <a:lnSpc>
                <a:spcPct val="100000"/>
              </a:lnSpc>
              <a:spcBef>
                <a:spcPts val="0"/>
              </a:spcBef>
              <a:spcAft>
                <a:spcPts val="0"/>
              </a:spcAft>
              <a:buNone/>
            </a:pPr>
            <a:r>
              <a:rPr lang="en-IN" sz="1600" b="0" i="0" u="none" strike="noStrike" cap="none">
                <a:solidFill>
                  <a:schemeClr val="lt1"/>
                </a:solidFill>
                <a:latin typeface="Lato"/>
                <a:ea typeface="Lato"/>
                <a:cs typeface="Lato"/>
                <a:sym typeface="Lato"/>
              </a:rPr>
              <a:t>After fetching the tweets from twitter, we have used to approaches for classifying the tweets:</a:t>
            </a:r>
            <a:endParaRPr/>
          </a:p>
          <a:p>
            <a:pPr marL="0" marR="0" lvl="0" indent="0" algn="l" rtl="0">
              <a:lnSpc>
                <a:spcPct val="100000"/>
              </a:lnSpc>
              <a:spcBef>
                <a:spcPts val="0"/>
              </a:spcBef>
              <a:spcAft>
                <a:spcPts val="0"/>
              </a:spcAft>
              <a:buNone/>
            </a:pPr>
            <a:endParaRPr sz="1600" b="0" i="0" u="none" strike="noStrike" cap="none">
              <a:solidFill>
                <a:schemeClr val="lt1"/>
              </a:solidFill>
              <a:latin typeface="Lato"/>
              <a:ea typeface="Lato"/>
              <a:cs typeface="Lato"/>
              <a:sym typeface="Lato"/>
            </a:endParaRPr>
          </a:p>
          <a:p>
            <a:pPr marL="914400" marR="0" lvl="2" indent="0" algn="just" rtl="0">
              <a:lnSpc>
                <a:spcPct val="100000"/>
              </a:lnSpc>
              <a:spcBef>
                <a:spcPts val="0"/>
              </a:spcBef>
              <a:spcAft>
                <a:spcPts val="0"/>
              </a:spcAft>
              <a:buNone/>
            </a:pPr>
            <a:r>
              <a:rPr lang="en-IN" sz="1600" b="0" i="0" u="none" strike="noStrike" cap="none">
                <a:solidFill>
                  <a:schemeClr val="lt1"/>
                </a:solidFill>
                <a:latin typeface="Lato"/>
                <a:ea typeface="Lato"/>
                <a:cs typeface="Lato"/>
                <a:sym typeface="Lato"/>
              </a:rPr>
              <a:t>Using Data Mining  we classified the tweets as positive, Negative or neutral.</a:t>
            </a:r>
            <a:endParaRPr/>
          </a:p>
          <a:p>
            <a:pPr marL="914400" marR="0" lvl="2" indent="0" algn="just" rtl="0">
              <a:lnSpc>
                <a:spcPct val="100000"/>
              </a:lnSpc>
              <a:spcBef>
                <a:spcPts val="0"/>
              </a:spcBef>
              <a:spcAft>
                <a:spcPts val="0"/>
              </a:spcAft>
              <a:buNone/>
            </a:pPr>
            <a:r>
              <a:rPr lang="en-IN" sz="1600" b="0" i="0" u="none" strike="noStrike" cap="none">
                <a:solidFill>
                  <a:schemeClr val="lt1"/>
                </a:solidFill>
                <a:latin typeface="Lato"/>
                <a:ea typeface="Lato"/>
                <a:cs typeface="Lato"/>
                <a:sym typeface="Lato"/>
              </a:rPr>
              <a:t>We have trained a model using machine learning that would predict whether the tweet is positive  or negative .Along with this it would represent the data using graph. We have used Simple Command prompt and Python Environment (NLTK).</a:t>
            </a:r>
            <a:endParaRPr/>
          </a:p>
          <a:p>
            <a:pPr marL="914400" marR="0" lvl="2" indent="0" algn="just" rtl="0">
              <a:lnSpc>
                <a:spcPct val="100000"/>
              </a:lnSpc>
              <a:spcBef>
                <a:spcPts val="0"/>
              </a:spcBef>
              <a:spcAft>
                <a:spcPts val="0"/>
              </a:spcAft>
              <a:buNone/>
            </a:pPr>
            <a:endParaRPr sz="1600" b="0" i="0" u="none" strike="noStrike" cap="none">
              <a:solidFill>
                <a:schemeClr val="lt1"/>
              </a:solidFill>
              <a:latin typeface="Lato"/>
              <a:ea typeface="Lato"/>
              <a:cs typeface="Lato"/>
              <a:sym typeface="Lato"/>
            </a:endParaRPr>
          </a:p>
          <a:p>
            <a:pPr marL="0" marR="0" lvl="0" indent="0" algn="l" rtl="0">
              <a:lnSpc>
                <a:spcPct val="100000"/>
              </a:lnSpc>
              <a:spcBef>
                <a:spcPts val="0"/>
              </a:spcBef>
              <a:spcAft>
                <a:spcPts val="0"/>
              </a:spcAft>
              <a:buNone/>
            </a:pPr>
            <a:r>
              <a:rPr lang="en-IN" sz="1600" b="0" i="0" u="none" strike="noStrike" cap="none">
                <a:solidFill>
                  <a:schemeClr val="lt1"/>
                </a:solidFill>
                <a:latin typeface="Lato"/>
                <a:ea typeface="Lato"/>
                <a:cs typeface="Lato"/>
                <a:sym typeface="Lato"/>
              </a:rPr>
              <a:t>This analysis would help in monitoring the responses of the public.</a:t>
            </a:r>
            <a:endParaRPr/>
          </a:p>
        </p:txBody>
      </p:sp>
      <p:sp>
        <p:nvSpPr>
          <p:cNvPr id="270" name="Google Shape;270;p17"/>
          <p:cNvSpPr/>
          <p:nvPr/>
        </p:nvSpPr>
        <p:spPr>
          <a:xfrm>
            <a:off x="910682" y="1531435"/>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17"/>
          <p:cNvSpPr/>
          <p:nvPr/>
        </p:nvSpPr>
        <p:spPr>
          <a:xfrm>
            <a:off x="910682" y="2025804"/>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2" name="Google Shape;272;p17"/>
          <p:cNvSpPr/>
          <p:nvPr/>
        </p:nvSpPr>
        <p:spPr>
          <a:xfrm>
            <a:off x="921834" y="4467918"/>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 name="Google Shape;273;p17"/>
          <p:cNvSpPr/>
          <p:nvPr/>
        </p:nvSpPr>
        <p:spPr>
          <a:xfrm>
            <a:off x="1784196" y="2754351"/>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17"/>
          <p:cNvSpPr/>
          <p:nvPr/>
        </p:nvSpPr>
        <p:spPr>
          <a:xfrm>
            <a:off x="1784196" y="3248720"/>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8"/>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a:t>References</a:t>
            </a:r>
            <a:endParaRPr/>
          </a:p>
        </p:txBody>
      </p:sp>
      <p:sp>
        <p:nvSpPr>
          <p:cNvPr id="280" name="Google Shape;280;p18"/>
          <p:cNvSpPr txBox="1">
            <a:spLocks noGrp="1"/>
          </p:cNvSpPr>
          <p:nvPr>
            <p:ph type="body" idx="1"/>
          </p:nvPr>
        </p:nvSpPr>
        <p:spPr>
          <a:xfrm>
            <a:off x="610506" y="2078874"/>
            <a:ext cx="7688700" cy="2693847"/>
          </a:xfrm>
          <a:prstGeom prst="rect">
            <a:avLst/>
          </a:prstGeom>
          <a:noFill/>
          <a:ln>
            <a:noFill/>
          </a:ln>
        </p:spPr>
        <p:txBody>
          <a:bodyPr spcFirstLastPara="1" wrap="square" lIns="91425" tIns="91425" rIns="91425" bIns="91425" anchor="t" anchorCtr="0">
            <a:noAutofit/>
          </a:bodyPr>
          <a:lstStyle/>
          <a:p>
            <a:pPr>
              <a:lnSpc>
                <a:spcPct val="100000"/>
              </a:lnSpc>
            </a:pPr>
            <a:r>
              <a:rPr lang="en-IN" sz="1400" u="sng" dirty="0">
                <a:solidFill>
                  <a:srgbClr val="FF955A"/>
                </a:solidFill>
                <a:hlinkClick r:id="rId3">
                  <a:extLst>
                    <a:ext uri="{A12FA001-AC4F-418D-AE19-62706E023703}">
                      <ahyp:hlinkClr xmlns:ahyp="http://schemas.microsoft.com/office/drawing/2018/hyperlinkcolor" val="tx"/>
                    </a:ext>
                  </a:extLst>
                </a:hlinkClick>
              </a:rPr>
              <a:t>https://towardsdatascience.com/live-sentiment-analysis-on-twitter-data-using-tweepy-keras-and-django-99c344e90488</a:t>
            </a:r>
            <a:endParaRPr sz="1400" dirty="0">
              <a:solidFill>
                <a:srgbClr val="FF955A"/>
              </a:solidFill>
            </a:endParaRPr>
          </a:p>
          <a:p>
            <a:pPr>
              <a:lnSpc>
                <a:spcPct val="200000"/>
              </a:lnSpc>
            </a:pPr>
            <a:r>
              <a:rPr lang="en-IN" sz="1400" u="sng" dirty="0">
                <a:solidFill>
                  <a:srgbClr val="FF955A"/>
                </a:solidFill>
                <a:hlinkClick r:id="rId4">
                  <a:extLst>
                    <a:ext uri="{A12FA001-AC4F-418D-AE19-62706E023703}">
                      <ahyp:hlinkClr xmlns:ahyp="http://schemas.microsoft.com/office/drawing/2018/hyperlinkcolor" val="tx"/>
                    </a:ext>
                  </a:extLst>
                </a:hlinkClick>
              </a:rPr>
              <a:t>https://pythonprogramming.net/graph-live-twitter-sentiment-nltk-tutorial/</a:t>
            </a:r>
            <a:endParaRPr sz="1400" dirty="0">
              <a:solidFill>
                <a:srgbClr val="FF955A"/>
              </a:solidFill>
            </a:endParaRPr>
          </a:p>
          <a:p>
            <a:pPr>
              <a:lnSpc>
                <a:spcPct val="200000"/>
              </a:lnSpc>
            </a:pPr>
            <a:r>
              <a:rPr lang="en-IN" sz="1400" u="sng" dirty="0">
                <a:solidFill>
                  <a:srgbClr val="FF955A"/>
                </a:solidFill>
                <a:hlinkClick r:id="rId5">
                  <a:extLst>
                    <a:ext uri="{A12FA001-AC4F-418D-AE19-62706E023703}">
                      <ahyp:hlinkClr xmlns:ahyp="http://schemas.microsoft.com/office/drawing/2018/hyperlinkcolor" val="tx"/>
                    </a:ext>
                  </a:extLst>
                </a:hlinkClick>
              </a:rPr>
              <a:t>https://monkeylearn.com/blog/sentiment-analysis-of-twitter/</a:t>
            </a:r>
            <a:endParaRPr sz="1400" dirty="0">
              <a:solidFill>
                <a:srgbClr val="FF955A"/>
              </a:solidFill>
            </a:endParaRPr>
          </a:p>
          <a:p>
            <a:pPr>
              <a:lnSpc>
                <a:spcPct val="200000"/>
              </a:lnSpc>
            </a:pPr>
            <a:r>
              <a:rPr lang="en-IN" sz="1400" u="sng" dirty="0">
                <a:solidFill>
                  <a:srgbClr val="FF955A"/>
                </a:solidFill>
                <a:hlinkClick r:id="rId6">
                  <a:extLst>
                    <a:ext uri="{A12FA001-AC4F-418D-AE19-62706E023703}">
                      <ahyp:hlinkClr xmlns:ahyp="http://schemas.microsoft.com/office/drawing/2018/hyperlinkcolor" val="tx"/>
                    </a:ext>
                  </a:extLst>
                </a:hlinkClick>
              </a:rPr>
              <a:t>https://www.csc2.ncsu.edu/faculty/healey/tweet_viz/tweet_app/</a:t>
            </a:r>
            <a:endParaRPr sz="1400" dirty="0">
              <a:solidFill>
                <a:srgbClr val="FF955A"/>
              </a:solidFill>
            </a:endParaRPr>
          </a:p>
          <a:p>
            <a:pPr>
              <a:lnSpc>
                <a:spcPct val="100000"/>
              </a:lnSpc>
            </a:pPr>
            <a:r>
              <a:rPr lang="en-IN" sz="1400" u="sng" dirty="0">
                <a:solidFill>
                  <a:srgbClr val="FF955A"/>
                </a:solidFill>
                <a:hlinkClick r:id="rId7">
                  <a:extLst>
                    <a:ext uri="{A12FA001-AC4F-418D-AE19-62706E023703}">
                      <ahyp:hlinkClr xmlns:ahyp="http://schemas.microsoft.com/office/drawing/2018/hyperlinkcolor" val="tx"/>
                    </a:ext>
                  </a:extLst>
                </a:hlinkClick>
              </a:rPr>
              <a:t>https://towardsdatascience.com/creating-the-twitter-sentiment-analysis-program-in-python-with-naive-bayes-classification-672e5589a7ed</a:t>
            </a:r>
            <a:endParaRPr sz="1400" dirty="0">
              <a:solidFill>
                <a:srgbClr val="FF955A"/>
              </a:solidFill>
            </a:endParaRPr>
          </a:p>
          <a:p>
            <a:pPr marL="285750" indent="-285750">
              <a:spcBef>
                <a:spcPts val="1000"/>
              </a:spcBef>
              <a:spcAft>
                <a:spcPts val="1000"/>
              </a:spcAft>
            </a:pPr>
            <a:endParaRPr dirty="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9"/>
          <p:cNvSpPr txBox="1">
            <a:spLocks noGrp="1"/>
          </p:cNvSpPr>
          <p:nvPr>
            <p:ph type="title"/>
          </p:nvPr>
        </p:nvSpPr>
        <p:spPr>
          <a:xfrm>
            <a:off x="730000" y="1318650"/>
            <a:ext cx="3300900" cy="178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sz="4000"/>
              <a:t>THANKYOU</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sz="3000"/>
              <a:t>Problem statement</a:t>
            </a:r>
            <a:endParaRPr sz="3000"/>
          </a:p>
        </p:txBody>
      </p:sp>
      <p:sp>
        <p:nvSpPr>
          <p:cNvPr id="151" name="Google Shape;151;p2"/>
          <p:cNvSpPr txBox="1">
            <a:spLocks noGrp="1"/>
          </p:cNvSpPr>
          <p:nvPr>
            <p:ph type="body" idx="2"/>
          </p:nvPr>
        </p:nvSpPr>
        <p:spPr>
          <a:xfrm>
            <a:off x="4819807" y="253927"/>
            <a:ext cx="4047746" cy="464413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300"/>
              <a:buNone/>
            </a:pPr>
            <a:r>
              <a:rPr lang="en-IN" sz="1600"/>
              <a:t>In this advanced era of 21</a:t>
            </a:r>
            <a:r>
              <a:rPr lang="en-IN" sz="1600" baseline="30000"/>
              <a:t>st</a:t>
            </a:r>
            <a:r>
              <a:rPr lang="en-IN" sz="1600"/>
              <a:t> Century the advancement in technology and Social Media has provided a platform to the people for posting their reviews , feedbacks &amp; opinions about anything and everything.</a:t>
            </a:r>
            <a:endParaRPr/>
          </a:p>
          <a:p>
            <a:pPr marL="0" lvl="0" indent="0" algn="l" rtl="0">
              <a:lnSpc>
                <a:spcPct val="115000"/>
              </a:lnSpc>
              <a:spcBef>
                <a:spcPts val="3200"/>
              </a:spcBef>
              <a:spcAft>
                <a:spcPts val="1600"/>
              </a:spcAft>
              <a:buSzPts val="1300"/>
              <a:buNone/>
            </a:pPr>
            <a:r>
              <a:rPr lang="en-IN" sz="1600"/>
              <a:t>These is were Sentiment analysis comes into picture. It is extremely </a:t>
            </a:r>
            <a:r>
              <a:rPr lang="en-IN" sz="1600" b="1"/>
              <a:t>useful</a:t>
            </a:r>
            <a:r>
              <a:rPr lang="en-IN" sz="1600"/>
              <a:t> in social media monitoring as it allows us to gain an overview of the wider public opinion behind certain topics.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sz="3000"/>
              <a:t>Introduction to The Domain</a:t>
            </a:r>
            <a:endParaRPr sz="3000"/>
          </a:p>
          <a:p>
            <a:pPr marL="0" lvl="0" indent="0" algn="l" rtl="0">
              <a:lnSpc>
                <a:spcPct val="100000"/>
              </a:lnSpc>
              <a:spcBef>
                <a:spcPts val="0"/>
              </a:spcBef>
              <a:spcAft>
                <a:spcPts val="0"/>
              </a:spcAft>
              <a:buSzPts val="3000"/>
              <a:buNone/>
            </a:pPr>
            <a:endParaRPr sz="3000"/>
          </a:p>
        </p:txBody>
      </p:sp>
      <p:sp>
        <p:nvSpPr>
          <p:cNvPr id="157" name="Google Shape;157;p3"/>
          <p:cNvSpPr txBox="1">
            <a:spLocks noGrp="1"/>
          </p:cNvSpPr>
          <p:nvPr>
            <p:ph type="body" idx="2"/>
          </p:nvPr>
        </p:nvSpPr>
        <p:spPr>
          <a:xfrm>
            <a:off x="4848159" y="289369"/>
            <a:ext cx="4035645" cy="461716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IN" sz="1600" b="1">
                <a:solidFill>
                  <a:schemeClr val="dk1"/>
                </a:solidFill>
              </a:rPr>
              <a:t>DATA MINING</a:t>
            </a:r>
            <a:endParaRPr/>
          </a:p>
          <a:p>
            <a:pPr marL="0" lvl="0" indent="0" algn="l" rtl="0">
              <a:lnSpc>
                <a:spcPct val="115000"/>
              </a:lnSpc>
              <a:spcBef>
                <a:spcPts val="1000"/>
              </a:spcBef>
              <a:spcAft>
                <a:spcPts val="0"/>
              </a:spcAft>
              <a:buSzPts val="1300"/>
              <a:buNone/>
            </a:pPr>
            <a:r>
              <a:rPr lang="en-IN" sz="1600"/>
              <a:t>Data mining is the process of finding anomalies, patterns and correlations within large data sets to predict outcomes.</a:t>
            </a:r>
            <a:endParaRPr/>
          </a:p>
          <a:p>
            <a:pPr marL="0" lvl="0" indent="0" algn="l" rtl="0">
              <a:lnSpc>
                <a:spcPct val="115000"/>
              </a:lnSpc>
              <a:spcBef>
                <a:spcPts val="1000"/>
              </a:spcBef>
              <a:spcAft>
                <a:spcPts val="0"/>
              </a:spcAft>
              <a:buSzPts val="1300"/>
              <a:buNone/>
            </a:pPr>
            <a:endParaRPr sz="1600"/>
          </a:p>
          <a:p>
            <a:pPr marL="0" lvl="0" indent="0" algn="l" rtl="0">
              <a:lnSpc>
                <a:spcPct val="100000"/>
              </a:lnSpc>
              <a:spcBef>
                <a:spcPts val="1000"/>
              </a:spcBef>
              <a:spcAft>
                <a:spcPts val="0"/>
              </a:spcAft>
              <a:buSzPts val="1300"/>
              <a:buNone/>
            </a:pPr>
            <a:r>
              <a:rPr lang="en-IN" sz="1600" b="1">
                <a:solidFill>
                  <a:schemeClr val="dk1"/>
                </a:solidFill>
              </a:rPr>
              <a:t>MACHINE LEARNING  </a:t>
            </a:r>
            <a:endParaRPr/>
          </a:p>
          <a:p>
            <a:pPr marL="0" lvl="0" indent="0" algn="l" rtl="0">
              <a:lnSpc>
                <a:spcPct val="100000"/>
              </a:lnSpc>
              <a:spcBef>
                <a:spcPts val="1000"/>
              </a:spcBef>
              <a:spcAft>
                <a:spcPts val="0"/>
              </a:spcAft>
              <a:buSzPts val="1300"/>
              <a:buNone/>
            </a:pPr>
            <a:r>
              <a:rPr lang="en-IN" sz="1600"/>
              <a:t>Machine learning is the science of getting computers to act without being explicitly programmed.</a:t>
            </a:r>
            <a:endParaRPr/>
          </a:p>
          <a:p>
            <a:pPr marL="0" lvl="0" indent="0" algn="l" rtl="0">
              <a:lnSpc>
                <a:spcPct val="100000"/>
              </a:lnSpc>
              <a:spcBef>
                <a:spcPts val="1000"/>
              </a:spcBef>
              <a:spcAft>
                <a:spcPts val="0"/>
              </a:spcAft>
              <a:buSzPts val="1300"/>
              <a:buNone/>
            </a:pPr>
            <a:endParaRPr sz="1600" b="1">
              <a:solidFill>
                <a:schemeClr val="dk1"/>
              </a:solidFill>
            </a:endParaRPr>
          </a:p>
          <a:p>
            <a:pPr marL="0" lvl="0" indent="0" algn="l" rtl="0">
              <a:lnSpc>
                <a:spcPct val="100000"/>
              </a:lnSpc>
              <a:spcBef>
                <a:spcPts val="1000"/>
              </a:spcBef>
              <a:spcAft>
                <a:spcPts val="0"/>
              </a:spcAft>
              <a:buSzPts val="1300"/>
              <a:buNone/>
            </a:pPr>
            <a:r>
              <a:rPr lang="en-IN" sz="1600" b="1">
                <a:solidFill>
                  <a:schemeClr val="dk1"/>
                </a:solidFill>
              </a:rPr>
              <a:t>WEB SCRAPING</a:t>
            </a:r>
            <a:r>
              <a:rPr lang="en-IN" sz="1600"/>
              <a:t> </a:t>
            </a:r>
            <a:endParaRPr/>
          </a:p>
          <a:p>
            <a:pPr marL="0" lvl="0" indent="0" algn="l" rtl="0">
              <a:lnSpc>
                <a:spcPct val="100000"/>
              </a:lnSpc>
              <a:spcBef>
                <a:spcPts val="1000"/>
              </a:spcBef>
              <a:spcAft>
                <a:spcPts val="0"/>
              </a:spcAft>
              <a:buSzPts val="1300"/>
              <a:buNone/>
            </a:pPr>
            <a:r>
              <a:rPr lang="en-IN" sz="1600"/>
              <a:t>It a technique used for extracting data from website or any other platform.</a:t>
            </a:r>
            <a:endParaRPr sz="1600" b="1">
              <a:solidFill>
                <a:schemeClr val="dk1"/>
              </a:solidFill>
            </a:endParaRPr>
          </a:p>
          <a:p>
            <a:pPr marL="0" lvl="0" indent="0" algn="l" rtl="0">
              <a:lnSpc>
                <a:spcPct val="300000"/>
              </a:lnSpc>
              <a:spcBef>
                <a:spcPts val="1000"/>
              </a:spcBef>
              <a:spcAft>
                <a:spcPts val="0"/>
              </a:spcAft>
              <a:buSzPts val="1300"/>
              <a:buNone/>
            </a:pPr>
            <a:endParaRPr sz="1600" b="1">
              <a:solidFill>
                <a:schemeClr val="dk1"/>
              </a:solidFill>
            </a:endParaRPr>
          </a:p>
          <a:p>
            <a:pPr marL="0" lvl="0" indent="0" algn="l" rtl="0">
              <a:lnSpc>
                <a:spcPct val="115000"/>
              </a:lnSpc>
              <a:spcBef>
                <a:spcPts val="2600"/>
              </a:spcBef>
              <a:spcAft>
                <a:spcPts val="1600"/>
              </a:spcAft>
              <a:buSzPts val="1300"/>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1"/>
        <p:cNvGrpSpPr/>
        <p:nvPr/>
      </p:nvGrpSpPr>
      <p:grpSpPr>
        <a:xfrm>
          <a:off x="0" y="0"/>
          <a:ext cx="0" cy="0"/>
          <a:chOff x="0" y="0"/>
          <a:chExt cx="0" cy="0"/>
        </a:xfrm>
      </p:grpSpPr>
      <p:sp>
        <p:nvSpPr>
          <p:cNvPr id="162" name="Google Shape;162;p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a:t>INTRODUCTION OF PROJECT</a:t>
            </a:r>
            <a:endParaRPr/>
          </a:p>
        </p:txBody>
      </p:sp>
      <p:sp>
        <p:nvSpPr>
          <p:cNvPr id="163" name="Google Shape;163;p4"/>
          <p:cNvSpPr txBox="1">
            <a:spLocks noGrp="1"/>
          </p:cNvSpPr>
          <p:nvPr>
            <p:ph type="body" idx="2"/>
          </p:nvPr>
        </p:nvSpPr>
        <p:spPr>
          <a:xfrm>
            <a:off x="4891668" y="394010"/>
            <a:ext cx="3656957" cy="398411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IN" sz="1600">
                <a:solidFill>
                  <a:schemeClr val="lt1"/>
                </a:solidFill>
              </a:rPr>
              <a:t>Our project is based on sentimental analysis of Twitter, in which we are fetching live tweets by using Twitter API and classifying it as positive, negative or neutral using machine learning.</a:t>
            </a:r>
            <a:endParaRPr/>
          </a:p>
          <a:p>
            <a:pPr marL="0" lvl="0" indent="0" algn="l" rtl="0">
              <a:lnSpc>
                <a:spcPct val="115000"/>
              </a:lnSpc>
              <a:spcBef>
                <a:spcPts val="0"/>
              </a:spcBef>
              <a:spcAft>
                <a:spcPts val="0"/>
              </a:spcAft>
              <a:buSzPts val="1300"/>
              <a:buNone/>
            </a:pPr>
            <a:endParaRPr sz="1600">
              <a:solidFill>
                <a:schemeClr val="lt1"/>
              </a:solidFill>
            </a:endParaRPr>
          </a:p>
          <a:p>
            <a:pPr marL="0" lvl="0" indent="0" algn="l" rtl="0">
              <a:lnSpc>
                <a:spcPct val="115000"/>
              </a:lnSpc>
              <a:spcBef>
                <a:spcPts val="0"/>
              </a:spcBef>
              <a:spcAft>
                <a:spcPts val="0"/>
              </a:spcAft>
              <a:buSzPts val="1300"/>
              <a:buNone/>
            </a:pPr>
            <a:r>
              <a:rPr lang="en-IN" sz="1600">
                <a:solidFill>
                  <a:schemeClr val="lt1"/>
                </a:solidFill>
              </a:rPr>
              <a:t>We have provided the data set consisting of clusters of words and applied Naive Bayes Algorithm to train the model . </a:t>
            </a:r>
            <a:endParaRPr/>
          </a:p>
          <a:p>
            <a:pPr marL="0" lvl="0" indent="0" algn="l" rtl="0">
              <a:lnSpc>
                <a:spcPct val="115000"/>
              </a:lnSpc>
              <a:spcBef>
                <a:spcPts val="0"/>
              </a:spcBef>
              <a:spcAft>
                <a:spcPts val="0"/>
              </a:spcAft>
              <a:buSzPts val="1300"/>
              <a:buNone/>
            </a:pPr>
            <a:endParaRPr sz="1600" b="1">
              <a:solidFill>
                <a:schemeClr val="lt1"/>
              </a:solidFill>
            </a:endParaRPr>
          </a:p>
          <a:p>
            <a:pPr marL="0" lvl="0" indent="0" algn="l" rtl="0">
              <a:lnSpc>
                <a:spcPct val="115000"/>
              </a:lnSpc>
              <a:spcBef>
                <a:spcPts val="1600"/>
              </a:spcBef>
              <a:spcAft>
                <a:spcPts val="1600"/>
              </a:spcAft>
              <a:buSzPts val="1300"/>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5"/>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sz="3000"/>
              <a:t>TECHNICAL ASPECT</a:t>
            </a:r>
            <a:endParaRPr sz="3000"/>
          </a:p>
          <a:p>
            <a:pPr marL="0" lvl="0" indent="0" algn="l" rtl="0">
              <a:lnSpc>
                <a:spcPct val="100000"/>
              </a:lnSpc>
              <a:spcBef>
                <a:spcPts val="0"/>
              </a:spcBef>
              <a:spcAft>
                <a:spcPts val="0"/>
              </a:spcAft>
              <a:buSzPts val="3000"/>
              <a:buNone/>
            </a:pPr>
            <a:endParaRPr sz="3000" b="0"/>
          </a:p>
        </p:txBody>
      </p:sp>
      <p:sp>
        <p:nvSpPr>
          <p:cNvPr id="169" name="Google Shape;169;p5"/>
          <p:cNvSpPr txBox="1">
            <a:spLocks noGrp="1"/>
          </p:cNvSpPr>
          <p:nvPr>
            <p:ph type="subTitle" idx="1"/>
          </p:nvPr>
        </p:nvSpPr>
        <p:spPr>
          <a:xfrm>
            <a:off x="732384" y="2542480"/>
            <a:ext cx="3631460" cy="196261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600"/>
              <a:buNone/>
            </a:pPr>
            <a:r>
              <a:rPr lang="en-IN"/>
              <a:t>Live twitter sentiment analysis project has been developed using basic python programming and data processing modules.</a:t>
            </a:r>
            <a:endParaRPr/>
          </a:p>
          <a:p>
            <a:pPr marL="0" lvl="0" indent="0" algn="l" rtl="0">
              <a:lnSpc>
                <a:spcPct val="115000"/>
              </a:lnSpc>
              <a:spcBef>
                <a:spcPts val="1000"/>
              </a:spcBef>
              <a:spcAft>
                <a:spcPts val="0"/>
              </a:spcAft>
              <a:buSzPts val="1600"/>
              <a:buNone/>
            </a:pPr>
            <a:r>
              <a:rPr lang="en-IN" sz="1400" i="1">
                <a:solidFill>
                  <a:srgbClr val="7F7F7F"/>
                </a:solidFill>
              </a:rPr>
              <a:t>*In both the approaches data set plays an important role in deciding accuracy of model</a:t>
            </a:r>
            <a:r>
              <a:rPr lang="en-IN" sz="1400">
                <a:solidFill>
                  <a:srgbClr val="7F7F7F"/>
                </a:solidFill>
              </a:rPr>
              <a:t>.</a:t>
            </a:r>
            <a:endParaRPr/>
          </a:p>
          <a:p>
            <a:pPr marL="0" lvl="0" indent="0" algn="l" rtl="0">
              <a:lnSpc>
                <a:spcPct val="115000"/>
              </a:lnSpc>
              <a:spcBef>
                <a:spcPts val="1000"/>
              </a:spcBef>
              <a:spcAft>
                <a:spcPts val="0"/>
              </a:spcAft>
              <a:buSzPts val="1600"/>
              <a:buNone/>
            </a:pPr>
            <a:endParaRPr/>
          </a:p>
          <a:p>
            <a:pPr marL="0" lvl="0" indent="0" algn="l" rtl="0">
              <a:lnSpc>
                <a:spcPct val="115000"/>
              </a:lnSpc>
              <a:spcBef>
                <a:spcPts val="1000"/>
              </a:spcBef>
              <a:spcAft>
                <a:spcPts val="1000"/>
              </a:spcAft>
              <a:buSzPts val="1600"/>
              <a:buNone/>
            </a:pPr>
            <a:endParaRPr sz="1300"/>
          </a:p>
        </p:txBody>
      </p:sp>
      <p:cxnSp>
        <p:nvCxnSpPr>
          <p:cNvPr id="170" name="Google Shape;170;p5"/>
          <p:cNvCxnSpPr/>
          <p:nvPr/>
        </p:nvCxnSpPr>
        <p:spPr>
          <a:xfrm>
            <a:off x="6378205" y="1568605"/>
            <a:ext cx="0" cy="3420634"/>
          </a:xfrm>
          <a:prstGeom prst="straightConnector1">
            <a:avLst/>
          </a:prstGeom>
          <a:noFill/>
          <a:ln w="9525" cap="flat" cmpd="sng">
            <a:solidFill>
              <a:srgbClr val="565656"/>
            </a:solidFill>
            <a:prstDash val="solid"/>
            <a:round/>
            <a:headEnd type="none" w="sm" len="sm"/>
            <a:tailEnd type="none" w="sm" len="sm"/>
          </a:ln>
        </p:spPr>
      </p:cxnSp>
      <p:sp>
        <p:nvSpPr>
          <p:cNvPr id="171" name="Google Shape;171;p5"/>
          <p:cNvSpPr txBox="1"/>
          <p:nvPr/>
        </p:nvSpPr>
        <p:spPr>
          <a:xfrm>
            <a:off x="4650055" y="1665252"/>
            <a:ext cx="1773034" cy="33239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chemeClr val="accent1"/>
                </a:solidFill>
                <a:latin typeface="Lato"/>
                <a:ea typeface="Lato"/>
                <a:cs typeface="Lato"/>
                <a:sym typeface="Lato"/>
              </a:rPr>
              <a:t>Pre defined data processing modules are available for sentiment analysis</a:t>
            </a:r>
            <a:endParaRPr/>
          </a:p>
          <a:p>
            <a:pPr marL="0" marR="0" lvl="0" indent="0" algn="l" rtl="0">
              <a:lnSpc>
                <a:spcPct val="100000"/>
              </a:lnSpc>
              <a:spcBef>
                <a:spcPts val="0"/>
              </a:spcBef>
              <a:spcAft>
                <a:spcPts val="0"/>
              </a:spcAft>
              <a:buNone/>
            </a:pPr>
            <a:endParaRPr sz="14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None/>
            </a:pPr>
            <a:r>
              <a:rPr lang="en-IN" sz="1400" b="0" i="0" u="none" strike="noStrike" cap="none">
                <a:solidFill>
                  <a:schemeClr val="accent1"/>
                </a:solidFill>
                <a:latin typeface="Lato"/>
                <a:ea typeface="Lato"/>
                <a:cs typeface="Lato"/>
                <a:sym typeface="Lato"/>
              </a:rPr>
              <a:t>Accuracy is directly dependent on  no.  of tweets fetched for processing</a:t>
            </a:r>
            <a:endParaRPr/>
          </a:p>
          <a:p>
            <a:pPr marL="0" marR="0" lvl="0" indent="0" algn="l" rtl="0">
              <a:lnSpc>
                <a:spcPct val="100000"/>
              </a:lnSpc>
              <a:spcBef>
                <a:spcPts val="0"/>
              </a:spcBef>
              <a:spcAft>
                <a:spcPts val="0"/>
              </a:spcAft>
              <a:buNone/>
            </a:pPr>
            <a:endParaRPr sz="14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None/>
            </a:pPr>
            <a:r>
              <a:rPr lang="en-IN" sz="1400" b="0" i="0" u="none" strike="noStrike" cap="none">
                <a:solidFill>
                  <a:schemeClr val="accent1"/>
                </a:solidFill>
                <a:latin typeface="Lato"/>
                <a:ea typeface="Lato"/>
                <a:cs typeface="Lato"/>
                <a:sym typeface="Lato"/>
              </a:rPr>
              <a:t>Tweepy &amp; TextBlob are used for processing and classification of tweet sentiment </a:t>
            </a:r>
            <a:endParaRPr sz="1400" b="0" i="0" u="none" strike="noStrike" cap="none">
              <a:solidFill>
                <a:schemeClr val="accent1"/>
              </a:solidFill>
              <a:latin typeface="Lato"/>
              <a:ea typeface="Lato"/>
              <a:cs typeface="Lato"/>
              <a:sym typeface="Lato"/>
            </a:endParaRPr>
          </a:p>
        </p:txBody>
      </p:sp>
      <p:sp>
        <p:nvSpPr>
          <p:cNvPr id="172" name="Google Shape;172;p5"/>
          <p:cNvSpPr txBox="1"/>
          <p:nvPr/>
        </p:nvSpPr>
        <p:spPr>
          <a:xfrm>
            <a:off x="6437965" y="1660794"/>
            <a:ext cx="2683149"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chemeClr val="accent1"/>
                </a:solidFill>
                <a:latin typeface="Lato"/>
                <a:ea typeface="Lato"/>
                <a:cs typeface="Lato"/>
                <a:sym typeface="Lato"/>
              </a:rPr>
              <a:t>PA data model needs to be trained for ML part in which the model is trained by applying natural language processing techniques &amp; sentiment classification algos such as Naïve Bayes algo on datasets</a:t>
            </a:r>
            <a:endParaRPr/>
          </a:p>
          <a:p>
            <a:pPr marL="0" marR="0" lvl="0" indent="0" algn="l" rtl="0">
              <a:lnSpc>
                <a:spcPct val="100000"/>
              </a:lnSpc>
              <a:spcBef>
                <a:spcPts val="0"/>
              </a:spcBef>
              <a:spcAft>
                <a:spcPts val="0"/>
              </a:spcAft>
              <a:buNone/>
            </a:pPr>
            <a:endParaRPr sz="14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None/>
            </a:pPr>
            <a:r>
              <a:rPr lang="en-IN" sz="1400" b="0" i="0" u="none" strike="noStrike" cap="none">
                <a:solidFill>
                  <a:schemeClr val="accent1"/>
                </a:solidFill>
                <a:latin typeface="Lato"/>
                <a:ea typeface="Lato"/>
                <a:cs typeface="Lato"/>
                <a:sym typeface="Lato"/>
              </a:rPr>
              <a:t>The efficiency of trained data model depends upon the degree of feature extraction, most effective data, and the dataset based on which the data model is trained.</a:t>
            </a:r>
            <a:endParaRPr/>
          </a:p>
          <a:p>
            <a:pPr marL="0" marR="0" lvl="0" indent="0" algn="l" rtl="0">
              <a:lnSpc>
                <a:spcPct val="100000"/>
              </a:lnSpc>
              <a:spcBef>
                <a:spcPts val="0"/>
              </a:spcBef>
              <a:spcAft>
                <a:spcPts val="0"/>
              </a:spcAft>
              <a:buNone/>
            </a:pPr>
            <a:endParaRPr sz="1400" b="0" i="0" u="none" strike="noStrike" cap="none">
              <a:solidFill>
                <a:schemeClr val="accent1"/>
              </a:solidFill>
              <a:latin typeface="Lato"/>
              <a:ea typeface="Lato"/>
              <a:cs typeface="Lato"/>
              <a:sym typeface="Lato"/>
            </a:endParaRPr>
          </a:p>
          <a:p>
            <a:pPr marL="0" marR="0" lvl="0" indent="0" algn="l" rtl="0">
              <a:lnSpc>
                <a:spcPct val="100000"/>
              </a:lnSpc>
              <a:spcBef>
                <a:spcPts val="0"/>
              </a:spcBef>
              <a:spcAft>
                <a:spcPts val="0"/>
              </a:spcAft>
              <a:buNone/>
            </a:pPr>
            <a:endParaRPr sz="1400" b="0" i="0" u="none" strike="noStrike" cap="none">
              <a:solidFill>
                <a:schemeClr val="accent1"/>
              </a:solidFill>
              <a:latin typeface="Lato"/>
              <a:ea typeface="Lato"/>
              <a:cs typeface="Lato"/>
              <a:sym typeface="Lato"/>
            </a:endParaRPr>
          </a:p>
        </p:txBody>
      </p:sp>
      <p:grpSp>
        <p:nvGrpSpPr>
          <p:cNvPr id="173" name="Google Shape;173;p5"/>
          <p:cNvGrpSpPr/>
          <p:nvPr/>
        </p:nvGrpSpPr>
        <p:grpSpPr>
          <a:xfrm>
            <a:off x="5806068" y="192376"/>
            <a:ext cx="1568605" cy="401444"/>
            <a:chOff x="6110868" y="275063"/>
            <a:chExt cx="1568605" cy="401444"/>
          </a:xfrm>
        </p:grpSpPr>
        <p:sp>
          <p:nvSpPr>
            <p:cNvPr id="174" name="Google Shape;174;p5"/>
            <p:cNvSpPr/>
            <p:nvPr/>
          </p:nvSpPr>
          <p:spPr>
            <a:xfrm>
              <a:off x="6110868" y="275063"/>
              <a:ext cx="1568605" cy="401444"/>
            </a:xfrm>
            <a:prstGeom prst="roundRect">
              <a:avLst>
                <a:gd name="adj" fmla="val 16667"/>
              </a:avLst>
            </a:prstGeom>
            <a:noFill/>
            <a:ln w="25400" cap="flat" cmpd="sng">
              <a:solidFill>
                <a:srgbClr val="8C8C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5"/>
            <p:cNvSpPr txBox="1"/>
            <p:nvPr/>
          </p:nvSpPr>
          <p:spPr>
            <a:xfrm>
              <a:off x="6363614" y="306508"/>
              <a:ext cx="10631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a:solidFill>
                    <a:srgbClr val="000000"/>
                  </a:solidFill>
                  <a:latin typeface="Lato"/>
                  <a:ea typeface="Lato"/>
                  <a:cs typeface="Lato"/>
                  <a:sym typeface="Lato"/>
                </a:rPr>
                <a:t>Approach</a:t>
              </a:r>
              <a:endParaRPr/>
            </a:p>
          </p:txBody>
        </p:sp>
      </p:grpSp>
      <p:grpSp>
        <p:nvGrpSpPr>
          <p:cNvPr id="176" name="Google Shape;176;p5"/>
          <p:cNvGrpSpPr/>
          <p:nvPr/>
        </p:nvGrpSpPr>
        <p:grpSpPr>
          <a:xfrm>
            <a:off x="4776441" y="954376"/>
            <a:ext cx="1445927" cy="401444"/>
            <a:chOff x="6110868" y="275063"/>
            <a:chExt cx="1568605" cy="401444"/>
          </a:xfrm>
        </p:grpSpPr>
        <p:sp>
          <p:nvSpPr>
            <p:cNvPr id="177" name="Google Shape;177;p5"/>
            <p:cNvSpPr/>
            <p:nvPr/>
          </p:nvSpPr>
          <p:spPr>
            <a:xfrm>
              <a:off x="6110868" y="275063"/>
              <a:ext cx="1568605" cy="401444"/>
            </a:xfrm>
            <a:prstGeom prst="roundRect">
              <a:avLst>
                <a:gd name="adj" fmla="val 16667"/>
              </a:avLst>
            </a:prstGeom>
            <a:noFill/>
            <a:ln w="25400" cap="flat" cmpd="sng">
              <a:solidFill>
                <a:srgbClr val="8C8C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5"/>
            <p:cNvSpPr txBox="1"/>
            <p:nvPr/>
          </p:nvSpPr>
          <p:spPr>
            <a:xfrm>
              <a:off x="6162214" y="306508"/>
              <a:ext cx="151725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dirty="0">
                  <a:solidFill>
                    <a:srgbClr val="000000"/>
                  </a:solidFill>
                  <a:latin typeface="Lato"/>
                  <a:ea typeface="Lato"/>
                  <a:cs typeface="Lato"/>
                  <a:sym typeface="Lato"/>
                </a:rPr>
                <a:t>DATA MINING</a:t>
              </a:r>
              <a:endParaRPr dirty="0"/>
            </a:p>
          </p:txBody>
        </p:sp>
      </p:grpSp>
      <p:grpSp>
        <p:nvGrpSpPr>
          <p:cNvPr id="179" name="Google Shape;179;p5"/>
          <p:cNvGrpSpPr/>
          <p:nvPr/>
        </p:nvGrpSpPr>
        <p:grpSpPr>
          <a:xfrm>
            <a:off x="6527183" y="954376"/>
            <a:ext cx="2795238" cy="401444"/>
            <a:chOff x="6110868" y="275063"/>
            <a:chExt cx="1912753" cy="401444"/>
          </a:xfrm>
        </p:grpSpPr>
        <p:sp>
          <p:nvSpPr>
            <p:cNvPr id="180" name="Google Shape;180;p5"/>
            <p:cNvSpPr/>
            <p:nvPr/>
          </p:nvSpPr>
          <p:spPr>
            <a:xfrm>
              <a:off x="6110868" y="275063"/>
              <a:ext cx="1568605" cy="401444"/>
            </a:xfrm>
            <a:prstGeom prst="roundRect">
              <a:avLst>
                <a:gd name="adj" fmla="val 16667"/>
              </a:avLst>
            </a:prstGeom>
            <a:noFill/>
            <a:ln w="25400" cap="flat" cmpd="sng">
              <a:solidFill>
                <a:srgbClr val="8C8C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5"/>
            <p:cNvSpPr txBox="1"/>
            <p:nvPr/>
          </p:nvSpPr>
          <p:spPr>
            <a:xfrm>
              <a:off x="6356177" y="313942"/>
              <a:ext cx="166744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400" b="0" i="0" u="none" strike="noStrike" cap="none">
                  <a:solidFill>
                    <a:srgbClr val="000000"/>
                  </a:solidFill>
                  <a:latin typeface="Lato"/>
                  <a:ea typeface="Lato"/>
                  <a:cs typeface="Lato"/>
                  <a:sym typeface="Lato"/>
                </a:rPr>
                <a:t>DATA ANALYTICS</a:t>
              </a:r>
              <a:endParaRPr/>
            </a:p>
          </p:txBody>
        </p:sp>
      </p:grpSp>
      <p:cxnSp>
        <p:nvCxnSpPr>
          <p:cNvPr id="182" name="Google Shape;182;p5"/>
          <p:cNvCxnSpPr>
            <a:stCxn id="174" idx="1"/>
            <a:endCxn id="177" idx="0"/>
          </p:cNvCxnSpPr>
          <p:nvPr/>
        </p:nvCxnSpPr>
        <p:spPr>
          <a:xfrm flipH="1">
            <a:off x="5499468" y="393098"/>
            <a:ext cx="306600" cy="561300"/>
          </a:xfrm>
          <a:prstGeom prst="bentConnector2">
            <a:avLst/>
          </a:prstGeom>
          <a:noFill/>
          <a:ln w="9525" cap="flat" cmpd="sng">
            <a:solidFill>
              <a:srgbClr val="565656"/>
            </a:solidFill>
            <a:prstDash val="solid"/>
            <a:round/>
            <a:headEnd type="none" w="sm" len="sm"/>
            <a:tailEnd type="triangle" w="med" len="med"/>
          </a:ln>
        </p:spPr>
      </p:cxnSp>
      <p:cxnSp>
        <p:nvCxnSpPr>
          <p:cNvPr id="183" name="Google Shape;183;p5"/>
          <p:cNvCxnSpPr>
            <a:stCxn id="174" idx="3"/>
            <a:endCxn id="180" idx="0"/>
          </p:cNvCxnSpPr>
          <p:nvPr/>
        </p:nvCxnSpPr>
        <p:spPr>
          <a:xfrm>
            <a:off x="7374673" y="393098"/>
            <a:ext cx="298800" cy="561300"/>
          </a:xfrm>
          <a:prstGeom prst="bentConnector2">
            <a:avLst/>
          </a:prstGeom>
          <a:noFill/>
          <a:ln w="9525" cap="flat" cmpd="sng">
            <a:solidFill>
              <a:srgbClr val="565656"/>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6"/>
          <p:cNvPicPr preferRelativeResize="0"/>
          <p:nvPr/>
        </p:nvPicPr>
        <p:blipFill rotWithShape="1">
          <a:blip r:embed="rId3">
            <a:alphaModFix/>
          </a:blip>
          <a:srcRect l="3178" t="4763" r="7532"/>
          <a:stretch/>
        </p:blipFill>
        <p:spPr>
          <a:xfrm>
            <a:off x="832624" y="1367883"/>
            <a:ext cx="4847064" cy="3589762"/>
          </a:xfrm>
          <a:prstGeom prst="rect">
            <a:avLst/>
          </a:prstGeom>
          <a:noFill/>
          <a:ln>
            <a:noFill/>
          </a:ln>
        </p:spPr>
      </p:pic>
      <p:sp>
        <p:nvSpPr>
          <p:cNvPr id="189" name="Google Shape;189;p6"/>
          <p:cNvSpPr/>
          <p:nvPr/>
        </p:nvSpPr>
        <p:spPr>
          <a:xfrm>
            <a:off x="708428" y="373472"/>
            <a:ext cx="6500497" cy="5386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80" b="1" i="0" u="none" strike="noStrike" cap="none">
                <a:solidFill>
                  <a:schemeClr val="dk2"/>
                </a:solidFill>
                <a:latin typeface="Raleway"/>
                <a:ea typeface="Raleway"/>
                <a:cs typeface="Raleway"/>
                <a:sym typeface="Raleway"/>
              </a:rPr>
              <a:t>PREVIOUSLY TESTED ALGORITHMS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93"/>
        <p:cNvGrpSpPr/>
        <p:nvPr/>
      </p:nvGrpSpPr>
      <p:grpSpPr>
        <a:xfrm>
          <a:off x="0" y="0"/>
          <a:ext cx="0" cy="0"/>
          <a:chOff x="0" y="0"/>
          <a:chExt cx="0" cy="0"/>
        </a:xfrm>
      </p:grpSpPr>
      <p:sp>
        <p:nvSpPr>
          <p:cNvPr id="194" name="Google Shape;194;p7"/>
          <p:cNvSpPr txBox="1">
            <a:spLocks noGrp="1"/>
          </p:cNvSpPr>
          <p:nvPr>
            <p:ph type="title"/>
          </p:nvPr>
        </p:nvSpPr>
        <p:spPr>
          <a:xfrm>
            <a:off x="729450" y="195227"/>
            <a:ext cx="7021200" cy="67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a:t>CURRENT SYSTEM &amp; LIMITATIONS</a:t>
            </a:r>
            <a:endParaRPr b="0"/>
          </a:p>
        </p:txBody>
      </p:sp>
      <p:sp>
        <p:nvSpPr>
          <p:cNvPr id="195" name="Google Shape;195;p7"/>
          <p:cNvSpPr txBox="1">
            <a:spLocks noGrp="1"/>
          </p:cNvSpPr>
          <p:nvPr>
            <p:ph type="title"/>
          </p:nvPr>
        </p:nvSpPr>
        <p:spPr>
          <a:xfrm>
            <a:off x="997077" y="827120"/>
            <a:ext cx="7021200" cy="2985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lt1"/>
              </a:buClr>
              <a:buSzPts val="3000"/>
              <a:buNone/>
            </a:pPr>
            <a:r>
              <a:rPr lang="en-IN" sz="1600" b="0" dirty="0">
                <a:latin typeface="Lato"/>
                <a:ea typeface="Lato"/>
                <a:cs typeface="Lato"/>
                <a:sym typeface="Lato"/>
              </a:rPr>
              <a:t>Most of the current systems for live twitter sentiment analysis which use data mining are not able to fetch more than some particular amount of tweets.</a:t>
            </a:r>
            <a:br>
              <a:rPr lang="en-IN" sz="1600" b="0" dirty="0">
                <a:latin typeface="Lato"/>
                <a:ea typeface="Lato"/>
                <a:cs typeface="Lato"/>
                <a:sym typeface="Lato"/>
              </a:rPr>
            </a:br>
            <a:br>
              <a:rPr lang="en-IN" sz="1600" b="0" dirty="0">
                <a:latin typeface="Lato"/>
                <a:ea typeface="Lato"/>
                <a:cs typeface="Lato"/>
                <a:sym typeface="Lato"/>
              </a:rPr>
            </a:br>
            <a:r>
              <a:rPr lang="en-IN" sz="1600" b="0" dirty="0">
                <a:latin typeface="Lato"/>
                <a:ea typeface="Lato"/>
                <a:cs typeface="Lato"/>
                <a:sym typeface="Lato"/>
              </a:rPr>
              <a:t>Some professionally developed system provide better accuracy and user interface but are extremely expensive to maintain. They are also high maintenance.</a:t>
            </a:r>
            <a:br>
              <a:rPr lang="en-IN" sz="1600" b="0" dirty="0">
                <a:latin typeface="Lato"/>
                <a:ea typeface="Lato"/>
                <a:cs typeface="Lato"/>
                <a:sym typeface="Lato"/>
              </a:rPr>
            </a:br>
            <a:br>
              <a:rPr lang="en-IN" sz="1600" b="0" dirty="0">
                <a:latin typeface="Lato"/>
                <a:ea typeface="Lato"/>
                <a:cs typeface="Lato"/>
                <a:sym typeface="Lato"/>
              </a:rPr>
            </a:br>
            <a:r>
              <a:rPr lang="en-IN" sz="1600" b="0" dirty="0">
                <a:latin typeface="Lato"/>
                <a:ea typeface="Lato"/>
                <a:cs typeface="Lato"/>
                <a:sym typeface="Lato"/>
              </a:rPr>
              <a:t>The professionally built systems requires high configuration </a:t>
            </a:r>
            <a:r>
              <a:rPr lang="en-IN" sz="1600" b="0" dirty="0" err="1">
                <a:latin typeface="Lato"/>
                <a:ea typeface="Lato"/>
                <a:cs typeface="Lato"/>
                <a:sym typeface="Lato"/>
              </a:rPr>
              <a:t>softwares</a:t>
            </a:r>
            <a:r>
              <a:rPr lang="en-IN" sz="1600" b="0" dirty="0">
                <a:latin typeface="Lato"/>
                <a:ea typeface="Lato"/>
                <a:cs typeface="Lato"/>
                <a:sym typeface="Lato"/>
              </a:rPr>
              <a:t> and also requires a user to have some basic understanding of the system to use it.</a:t>
            </a:r>
            <a:endParaRPr dirty="0"/>
          </a:p>
        </p:txBody>
      </p:sp>
      <p:sp>
        <p:nvSpPr>
          <p:cNvPr id="196" name="Google Shape;196;p7"/>
          <p:cNvSpPr/>
          <p:nvPr/>
        </p:nvSpPr>
        <p:spPr>
          <a:xfrm>
            <a:off x="832624" y="1182029"/>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7"/>
          <p:cNvSpPr/>
          <p:nvPr/>
        </p:nvSpPr>
        <p:spPr>
          <a:xfrm>
            <a:off x="832624" y="2159617"/>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8" name="Google Shape;198;p7"/>
          <p:cNvSpPr/>
          <p:nvPr/>
        </p:nvSpPr>
        <p:spPr>
          <a:xfrm>
            <a:off x="843776" y="3129773"/>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
        <p:cNvGrpSpPr/>
        <p:nvPr/>
      </p:nvGrpSpPr>
      <p:grpSpPr>
        <a:xfrm>
          <a:off x="0" y="0"/>
          <a:ext cx="0" cy="0"/>
          <a:chOff x="0" y="0"/>
          <a:chExt cx="0" cy="0"/>
        </a:xfrm>
      </p:grpSpPr>
      <p:sp>
        <p:nvSpPr>
          <p:cNvPr id="203" name="Google Shape;203;p8"/>
          <p:cNvSpPr txBox="1">
            <a:spLocks noGrp="1"/>
          </p:cNvSpPr>
          <p:nvPr>
            <p:ph type="title"/>
          </p:nvPr>
        </p:nvSpPr>
        <p:spPr>
          <a:xfrm>
            <a:off x="727800" y="393182"/>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a:t>WHAT’S NEW</a:t>
            </a:r>
            <a:endParaRPr/>
          </a:p>
        </p:txBody>
      </p:sp>
      <p:sp>
        <p:nvSpPr>
          <p:cNvPr id="204" name="Google Shape;204;p8"/>
          <p:cNvSpPr/>
          <p:nvPr/>
        </p:nvSpPr>
        <p:spPr>
          <a:xfrm>
            <a:off x="862361" y="1523998"/>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5" name="Google Shape;205;p8"/>
          <p:cNvSpPr/>
          <p:nvPr/>
        </p:nvSpPr>
        <p:spPr>
          <a:xfrm>
            <a:off x="862361" y="2263696"/>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8"/>
          <p:cNvSpPr/>
          <p:nvPr/>
        </p:nvSpPr>
        <p:spPr>
          <a:xfrm>
            <a:off x="1086131" y="1405010"/>
            <a:ext cx="6868405" cy="28007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1600" b="0" i="0" u="none" strike="noStrike" cap="none" dirty="0">
                <a:solidFill>
                  <a:schemeClr val="lt1"/>
                </a:solidFill>
                <a:latin typeface="Lato"/>
                <a:ea typeface="Lato"/>
                <a:cs typeface="Lato"/>
                <a:sym typeface="Lato"/>
              </a:rPr>
              <a:t>Our system does not require any high configuration devices or </a:t>
            </a:r>
            <a:r>
              <a:rPr lang="en-IN" sz="1600" b="0" i="0" u="none" strike="noStrike" cap="none" dirty="0" err="1">
                <a:solidFill>
                  <a:schemeClr val="lt1"/>
                </a:solidFill>
                <a:latin typeface="Lato"/>
                <a:ea typeface="Lato"/>
                <a:cs typeface="Lato"/>
                <a:sym typeface="Lato"/>
              </a:rPr>
              <a:t>softwares</a:t>
            </a:r>
            <a:r>
              <a:rPr lang="en-IN" sz="1600" b="0" i="0" u="none" strike="noStrike" cap="none" dirty="0">
                <a:solidFill>
                  <a:schemeClr val="lt1"/>
                </a:solidFill>
                <a:latin typeface="Lato"/>
                <a:ea typeface="Lato"/>
                <a:cs typeface="Lato"/>
                <a:sym typeface="Lato"/>
              </a:rPr>
              <a:t> to execute or for processing.</a:t>
            </a:r>
            <a:endParaRPr dirty="0"/>
          </a:p>
          <a:p>
            <a:pPr marL="0" marR="0" lvl="0" indent="0" algn="l" rtl="0">
              <a:lnSpc>
                <a:spcPct val="100000"/>
              </a:lnSpc>
              <a:spcBef>
                <a:spcPts val="0"/>
              </a:spcBef>
              <a:spcAft>
                <a:spcPts val="0"/>
              </a:spcAft>
              <a:buNone/>
            </a:pPr>
            <a:endParaRPr sz="16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None/>
            </a:pPr>
            <a:r>
              <a:rPr lang="en-IN" sz="1600" b="0" i="0" u="none" strike="noStrike" cap="none" dirty="0">
                <a:solidFill>
                  <a:schemeClr val="lt1"/>
                </a:solidFill>
                <a:latin typeface="Lato"/>
                <a:ea typeface="Lato"/>
                <a:cs typeface="Lato"/>
                <a:sym typeface="Lato"/>
              </a:rPr>
              <a:t>In our system we have tried to reduce the data model training time to get instant and efficient results for the machine learning part.</a:t>
            </a:r>
            <a:endParaRPr dirty="0"/>
          </a:p>
          <a:p>
            <a:pPr marL="0" marR="0" lvl="0" indent="0" algn="l" rtl="0">
              <a:lnSpc>
                <a:spcPct val="100000"/>
              </a:lnSpc>
              <a:spcBef>
                <a:spcPts val="0"/>
              </a:spcBef>
              <a:spcAft>
                <a:spcPts val="0"/>
              </a:spcAft>
              <a:buNone/>
            </a:pPr>
            <a:endParaRPr sz="16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None/>
            </a:pPr>
            <a:r>
              <a:rPr lang="en-IN" sz="1600" b="0" i="0" u="none" strike="noStrike" cap="none" dirty="0">
                <a:solidFill>
                  <a:schemeClr val="lt1"/>
                </a:solidFill>
                <a:latin typeface="Lato"/>
                <a:ea typeface="Lato"/>
                <a:cs typeface="Lato"/>
                <a:sym typeface="Lato"/>
              </a:rPr>
              <a:t>In this system the live tweet feed is fetched directly from twitter using twitter API which overcomes the limited tweets fetching problem.</a:t>
            </a:r>
            <a:endParaRPr dirty="0"/>
          </a:p>
          <a:p>
            <a:pPr marL="0" marR="0" lvl="0" indent="0" algn="l" rtl="0">
              <a:lnSpc>
                <a:spcPct val="100000"/>
              </a:lnSpc>
              <a:spcBef>
                <a:spcPts val="0"/>
              </a:spcBef>
              <a:spcAft>
                <a:spcPts val="0"/>
              </a:spcAft>
              <a:buNone/>
            </a:pPr>
            <a:endParaRPr sz="1600" b="0" i="0" u="none" strike="noStrike" cap="none" dirty="0">
              <a:solidFill>
                <a:schemeClr val="lt1"/>
              </a:solidFill>
              <a:latin typeface="Lato"/>
              <a:ea typeface="Lato"/>
              <a:cs typeface="Lato"/>
              <a:sym typeface="Lato"/>
            </a:endParaRPr>
          </a:p>
          <a:p>
            <a:pPr marL="0" marR="0" lvl="0" indent="0" algn="l" rtl="0">
              <a:lnSpc>
                <a:spcPct val="100000"/>
              </a:lnSpc>
              <a:spcBef>
                <a:spcPts val="0"/>
              </a:spcBef>
              <a:spcAft>
                <a:spcPts val="0"/>
              </a:spcAft>
              <a:buNone/>
            </a:pPr>
            <a:r>
              <a:rPr lang="en-IN" sz="1600" b="0" i="0" u="none" strike="noStrike" cap="none" dirty="0">
                <a:solidFill>
                  <a:schemeClr val="lt1"/>
                </a:solidFill>
                <a:latin typeface="Lato"/>
                <a:ea typeface="Lato"/>
                <a:cs typeface="Lato"/>
                <a:sym typeface="Lato"/>
              </a:rPr>
              <a:t>The project can be easily implemented by even the users with no knowledge regarding the project, so it is extremely user friendly.</a:t>
            </a:r>
            <a:endParaRPr dirty="0"/>
          </a:p>
        </p:txBody>
      </p:sp>
      <p:sp>
        <p:nvSpPr>
          <p:cNvPr id="207" name="Google Shape;207;p8"/>
          <p:cNvSpPr/>
          <p:nvPr/>
        </p:nvSpPr>
        <p:spPr>
          <a:xfrm>
            <a:off x="858647" y="3014539"/>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8"/>
          <p:cNvSpPr/>
          <p:nvPr/>
        </p:nvSpPr>
        <p:spPr>
          <a:xfrm>
            <a:off x="858647" y="3731935"/>
            <a:ext cx="89210" cy="892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9"/>
          <p:cNvSpPr txBox="1">
            <a:spLocks noGrp="1"/>
          </p:cNvSpPr>
          <p:nvPr>
            <p:ph type="title"/>
          </p:nvPr>
        </p:nvSpPr>
        <p:spPr>
          <a:xfrm>
            <a:off x="730000" y="1318649"/>
            <a:ext cx="3300900" cy="299315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IN" sz="2800"/>
              <a:t>HARDWARE AND SOFTWARE USED</a:t>
            </a:r>
            <a:br>
              <a:rPr lang="en-IN" sz="100"/>
            </a:br>
            <a:br>
              <a:rPr lang="en-IN" sz="100"/>
            </a:br>
            <a:br>
              <a:rPr lang="en-IN" sz="100"/>
            </a:br>
            <a:br>
              <a:rPr lang="en-IN" sz="100"/>
            </a:br>
            <a:br>
              <a:rPr lang="en-IN" sz="100"/>
            </a:br>
            <a:br>
              <a:rPr lang="en-IN" sz="100"/>
            </a:br>
            <a:br>
              <a:rPr lang="en-IN" sz="100"/>
            </a:br>
            <a:br>
              <a:rPr lang="en-IN" sz="100"/>
            </a:br>
            <a:br>
              <a:rPr lang="en-IN" sz="100"/>
            </a:br>
            <a:br>
              <a:rPr lang="en-IN" sz="100"/>
            </a:br>
            <a:br>
              <a:rPr lang="en-IN" sz="100"/>
            </a:br>
            <a:br>
              <a:rPr lang="en-IN" sz="100"/>
            </a:br>
            <a:br>
              <a:rPr lang="en-IN" sz="100"/>
            </a:br>
            <a:br>
              <a:rPr lang="en-IN" sz="100"/>
            </a:br>
            <a:br>
              <a:rPr lang="en-IN" sz="100"/>
            </a:br>
            <a:endParaRPr sz="2800"/>
          </a:p>
        </p:txBody>
      </p:sp>
      <p:sp>
        <p:nvSpPr>
          <p:cNvPr id="214" name="Google Shape;214;p9"/>
          <p:cNvSpPr txBox="1">
            <a:spLocks noGrp="1"/>
          </p:cNvSpPr>
          <p:nvPr>
            <p:ph type="subTitle" idx="1"/>
          </p:nvPr>
        </p:nvSpPr>
        <p:spPr>
          <a:xfrm>
            <a:off x="5037216" y="176659"/>
            <a:ext cx="3068400" cy="184543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IN" sz="3000">
                <a:solidFill>
                  <a:schemeClr val="dk2"/>
                </a:solidFill>
                <a:latin typeface="Raleway"/>
                <a:ea typeface="Raleway"/>
                <a:cs typeface="Raleway"/>
                <a:sym typeface="Raleway"/>
              </a:rPr>
              <a:t>01 </a:t>
            </a:r>
            <a:r>
              <a:rPr lang="en-IN" sz="2800">
                <a:solidFill>
                  <a:schemeClr val="dk2"/>
                </a:solidFill>
                <a:latin typeface="Raleway"/>
                <a:ea typeface="Raleway"/>
                <a:cs typeface="Raleway"/>
                <a:sym typeface="Raleway"/>
              </a:rPr>
              <a:t>|</a:t>
            </a:r>
            <a:r>
              <a:rPr lang="en-IN" sz="3000">
                <a:solidFill>
                  <a:schemeClr val="dk2"/>
                </a:solidFill>
                <a:latin typeface="Raleway"/>
                <a:ea typeface="Raleway"/>
                <a:cs typeface="Raleway"/>
                <a:sym typeface="Raleway"/>
              </a:rPr>
              <a:t> </a:t>
            </a:r>
            <a:r>
              <a:rPr lang="en-IN" sz="2400">
                <a:solidFill>
                  <a:schemeClr val="dk2"/>
                </a:solidFill>
                <a:latin typeface="Raleway"/>
                <a:ea typeface="Raleway"/>
                <a:cs typeface="Raleway"/>
                <a:sym typeface="Raleway"/>
              </a:rPr>
              <a:t>Hardware </a:t>
            </a:r>
            <a:endParaRPr sz="200">
              <a:solidFill>
                <a:schemeClr val="dk2"/>
              </a:solidFill>
              <a:latin typeface="Raleway"/>
              <a:ea typeface="Raleway"/>
              <a:cs typeface="Raleway"/>
              <a:sym typeface="Raleway"/>
            </a:endParaRPr>
          </a:p>
          <a:p>
            <a:pPr marL="146050" lvl="0" indent="0" algn="l" rtl="0">
              <a:lnSpc>
                <a:spcPct val="115000"/>
              </a:lnSpc>
              <a:spcBef>
                <a:spcPts val="0"/>
              </a:spcBef>
              <a:spcAft>
                <a:spcPts val="0"/>
              </a:spcAft>
              <a:buSzPts val="1300"/>
              <a:buNone/>
            </a:pPr>
            <a:endParaRPr sz="100">
              <a:solidFill>
                <a:schemeClr val="dk2"/>
              </a:solidFill>
              <a:latin typeface="Raleway"/>
              <a:ea typeface="Raleway"/>
              <a:cs typeface="Raleway"/>
              <a:sym typeface="Raleway"/>
            </a:endParaRPr>
          </a:p>
          <a:p>
            <a:pPr marL="146050" lvl="0" indent="0" algn="l" rtl="0">
              <a:lnSpc>
                <a:spcPct val="115000"/>
              </a:lnSpc>
              <a:spcBef>
                <a:spcPts val="0"/>
              </a:spcBef>
              <a:spcAft>
                <a:spcPts val="0"/>
              </a:spcAft>
              <a:buSzPts val="1300"/>
              <a:buNone/>
            </a:pPr>
            <a:endParaRPr sz="100">
              <a:solidFill>
                <a:schemeClr val="dk2"/>
              </a:solidFill>
              <a:latin typeface="Raleway"/>
              <a:ea typeface="Raleway"/>
              <a:cs typeface="Raleway"/>
              <a:sym typeface="Raleway"/>
            </a:endParaRPr>
          </a:p>
          <a:p>
            <a:pPr marL="146050" lvl="0" indent="0" algn="l" rtl="0">
              <a:lnSpc>
                <a:spcPct val="115000"/>
              </a:lnSpc>
              <a:spcBef>
                <a:spcPts val="0"/>
              </a:spcBef>
              <a:spcAft>
                <a:spcPts val="0"/>
              </a:spcAft>
              <a:buSzPts val="1300"/>
              <a:buNone/>
            </a:pPr>
            <a:endParaRPr sz="100">
              <a:solidFill>
                <a:schemeClr val="dk2"/>
              </a:solidFill>
              <a:latin typeface="Raleway"/>
              <a:ea typeface="Raleway"/>
              <a:cs typeface="Raleway"/>
              <a:sym typeface="Raleway"/>
            </a:endParaRPr>
          </a:p>
          <a:p>
            <a:pPr marL="146050" lvl="0" indent="0" algn="l" rtl="0">
              <a:lnSpc>
                <a:spcPct val="115000"/>
              </a:lnSpc>
              <a:spcBef>
                <a:spcPts val="0"/>
              </a:spcBef>
              <a:spcAft>
                <a:spcPts val="0"/>
              </a:spcAft>
              <a:buSzPts val="1300"/>
              <a:buNone/>
            </a:pPr>
            <a:endParaRPr sz="100">
              <a:solidFill>
                <a:schemeClr val="dk2"/>
              </a:solidFill>
              <a:latin typeface="Raleway"/>
              <a:ea typeface="Raleway"/>
              <a:cs typeface="Raleway"/>
              <a:sym typeface="Raleway"/>
            </a:endParaRPr>
          </a:p>
          <a:p>
            <a:pPr marL="146050" lvl="0" indent="0" algn="l" rtl="0">
              <a:lnSpc>
                <a:spcPct val="115000"/>
              </a:lnSpc>
              <a:spcBef>
                <a:spcPts val="0"/>
              </a:spcBef>
              <a:spcAft>
                <a:spcPts val="0"/>
              </a:spcAft>
              <a:buSzPts val="1300"/>
              <a:buNone/>
            </a:pPr>
            <a:endParaRPr sz="100">
              <a:solidFill>
                <a:schemeClr val="dk2"/>
              </a:solidFill>
              <a:latin typeface="Raleway"/>
              <a:ea typeface="Raleway"/>
              <a:cs typeface="Raleway"/>
              <a:sym typeface="Raleway"/>
            </a:endParaRPr>
          </a:p>
          <a:p>
            <a:pPr marL="146050" lvl="0" indent="0" algn="l" rtl="0">
              <a:lnSpc>
                <a:spcPct val="115000"/>
              </a:lnSpc>
              <a:spcBef>
                <a:spcPts val="0"/>
              </a:spcBef>
              <a:spcAft>
                <a:spcPts val="0"/>
              </a:spcAft>
              <a:buSzPts val="1300"/>
              <a:buNone/>
            </a:pPr>
            <a:endParaRPr sz="100">
              <a:solidFill>
                <a:schemeClr val="dk2"/>
              </a:solidFill>
              <a:latin typeface="Raleway"/>
              <a:ea typeface="Raleway"/>
              <a:cs typeface="Raleway"/>
              <a:sym typeface="Raleway"/>
            </a:endParaRPr>
          </a:p>
          <a:p>
            <a:pPr marL="146050" lvl="0" indent="0" algn="l" rtl="0">
              <a:lnSpc>
                <a:spcPct val="115000"/>
              </a:lnSpc>
              <a:spcBef>
                <a:spcPts val="0"/>
              </a:spcBef>
              <a:spcAft>
                <a:spcPts val="0"/>
              </a:spcAft>
              <a:buSzPts val="1300"/>
              <a:buNone/>
            </a:pPr>
            <a:endParaRPr sz="100">
              <a:solidFill>
                <a:schemeClr val="dk2"/>
              </a:solidFill>
              <a:latin typeface="Raleway"/>
              <a:ea typeface="Raleway"/>
              <a:cs typeface="Raleway"/>
              <a:sym typeface="Raleway"/>
            </a:endParaRPr>
          </a:p>
          <a:p>
            <a:pPr marL="146050" lvl="0" indent="0" algn="l" rtl="0">
              <a:lnSpc>
                <a:spcPct val="115000"/>
              </a:lnSpc>
              <a:spcBef>
                <a:spcPts val="0"/>
              </a:spcBef>
              <a:spcAft>
                <a:spcPts val="0"/>
              </a:spcAft>
              <a:buSzPts val="1300"/>
              <a:buNone/>
            </a:pPr>
            <a:endParaRPr sz="100">
              <a:solidFill>
                <a:schemeClr val="dk2"/>
              </a:solidFill>
              <a:latin typeface="Raleway"/>
              <a:ea typeface="Raleway"/>
              <a:cs typeface="Raleway"/>
              <a:sym typeface="Raleway"/>
            </a:endParaRPr>
          </a:p>
          <a:p>
            <a:pPr marL="285750" lvl="0" indent="-285750" algn="l" rtl="0">
              <a:lnSpc>
                <a:spcPct val="115000"/>
              </a:lnSpc>
              <a:spcBef>
                <a:spcPts val="0"/>
              </a:spcBef>
              <a:spcAft>
                <a:spcPts val="0"/>
              </a:spcAft>
              <a:buSzPts val="1600"/>
              <a:buFont typeface="Noto Sans Symbols"/>
              <a:buChar char="▪"/>
            </a:pPr>
            <a:r>
              <a:rPr lang="en-IN"/>
              <a:t>Laptop/computer with Core i5 8TH gen. Processor.</a:t>
            </a:r>
            <a:endParaRPr/>
          </a:p>
          <a:p>
            <a:pPr marL="285750" lvl="0" indent="-285750" algn="l" rtl="0">
              <a:lnSpc>
                <a:spcPct val="115000"/>
              </a:lnSpc>
              <a:spcBef>
                <a:spcPts val="1000"/>
              </a:spcBef>
              <a:spcAft>
                <a:spcPts val="0"/>
              </a:spcAft>
              <a:buSzPts val="1600"/>
              <a:buFont typeface="Noto Sans Symbols"/>
              <a:buChar char="▪"/>
            </a:pPr>
            <a:r>
              <a:rPr lang="en-IN"/>
              <a:t>Good Internet Connectivity.</a:t>
            </a:r>
            <a:endParaRPr/>
          </a:p>
          <a:p>
            <a:pPr marL="0" lvl="0" indent="0" algn="l" rtl="0">
              <a:lnSpc>
                <a:spcPct val="115000"/>
              </a:lnSpc>
              <a:spcBef>
                <a:spcPts val="1000"/>
              </a:spcBef>
              <a:spcAft>
                <a:spcPts val="1000"/>
              </a:spcAft>
              <a:buSzPts val="1600"/>
              <a:buNone/>
            </a:pPr>
            <a:endParaRPr/>
          </a:p>
        </p:txBody>
      </p:sp>
      <p:sp>
        <p:nvSpPr>
          <p:cNvPr id="215" name="Google Shape;215;p9"/>
          <p:cNvSpPr txBox="1">
            <a:spLocks noGrp="1"/>
          </p:cNvSpPr>
          <p:nvPr>
            <p:ph type="body" idx="2"/>
          </p:nvPr>
        </p:nvSpPr>
        <p:spPr>
          <a:xfrm>
            <a:off x="5037216" y="2081177"/>
            <a:ext cx="3374400" cy="3025500"/>
          </a:xfrm>
          <a:prstGeom prst="rect">
            <a:avLst/>
          </a:prstGeom>
          <a:noFill/>
          <a:ln>
            <a:noFill/>
          </a:ln>
        </p:spPr>
        <p:txBody>
          <a:bodyPr spcFirstLastPara="1" wrap="square" lIns="91425" tIns="91425" rIns="91425" bIns="91425" anchor="t" anchorCtr="0">
            <a:noAutofit/>
          </a:bodyPr>
          <a:lstStyle/>
          <a:p>
            <a:pPr marL="146050" lvl="0" indent="-146050" algn="l" rtl="0">
              <a:lnSpc>
                <a:spcPct val="115000"/>
              </a:lnSpc>
              <a:spcBef>
                <a:spcPts val="0"/>
              </a:spcBef>
              <a:spcAft>
                <a:spcPts val="0"/>
              </a:spcAft>
              <a:buSzPts val="1300"/>
              <a:buNone/>
            </a:pPr>
            <a:r>
              <a:rPr lang="en-IN" sz="3000">
                <a:solidFill>
                  <a:schemeClr val="dk2"/>
                </a:solidFill>
                <a:latin typeface="Raleway"/>
                <a:ea typeface="Raleway"/>
                <a:cs typeface="Raleway"/>
                <a:sym typeface="Raleway"/>
              </a:rPr>
              <a:t>02</a:t>
            </a:r>
            <a:r>
              <a:rPr lang="en-IN" sz="2400">
                <a:solidFill>
                  <a:schemeClr val="dk2"/>
                </a:solidFill>
                <a:latin typeface="Raleway"/>
                <a:ea typeface="Raleway"/>
                <a:cs typeface="Raleway"/>
                <a:sym typeface="Raleway"/>
              </a:rPr>
              <a:t> </a:t>
            </a:r>
            <a:r>
              <a:rPr lang="en-IN" sz="2800">
                <a:solidFill>
                  <a:schemeClr val="dk2"/>
                </a:solidFill>
                <a:latin typeface="Raleway"/>
                <a:ea typeface="Raleway"/>
                <a:cs typeface="Raleway"/>
                <a:sym typeface="Raleway"/>
              </a:rPr>
              <a:t>|</a:t>
            </a:r>
            <a:r>
              <a:rPr lang="en-IN" sz="2400">
                <a:solidFill>
                  <a:schemeClr val="dk2"/>
                </a:solidFill>
                <a:latin typeface="Raleway"/>
                <a:ea typeface="Raleway"/>
                <a:cs typeface="Raleway"/>
                <a:sym typeface="Raleway"/>
              </a:rPr>
              <a:t> Software</a:t>
            </a:r>
            <a:endParaRPr/>
          </a:p>
          <a:p>
            <a:pPr marL="146050" lvl="0" indent="-146050" algn="l" rtl="0">
              <a:lnSpc>
                <a:spcPct val="115000"/>
              </a:lnSpc>
              <a:spcBef>
                <a:spcPts val="0"/>
              </a:spcBef>
              <a:spcAft>
                <a:spcPts val="0"/>
              </a:spcAft>
              <a:buSzPts val="1300"/>
              <a:buNone/>
            </a:pPr>
            <a:endParaRPr sz="200">
              <a:solidFill>
                <a:schemeClr val="dk2"/>
              </a:solidFill>
              <a:latin typeface="Raleway"/>
              <a:ea typeface="Raleway"/>
              <a:cs typeface="Raleway"/>
              <a:sym typeface="Raleway"/>
            </a:endParaRPr>
          </a:p>
          <a:p>
            <a:pPr marL="146050" lvl="0" indent="-146050" algn="l" rtl="0">
              <a:lnSpc>
                <a:spcPct val="115000"/>
              </a:lnSpc>
              <a:spcBef>
                <a:spcPts val="0"/>
              </a:spcBef>
              <a:spcAft>
                <a:spcPts val="0"/>
              </a:spcAft>
              <a:buSzPts val="1300"/>
              <a:buNone/>
            </a:pPr>
            <a:endParaRPr sz="200">
              <a:solidFill>
                <a:schemeClr val="dk2"/>
              </a:solidFill>
              <a:latin typeface="Raleway"/>
              <a:ea typeface="Raleway"/>
              <a:cs typeface="Raleway"/>
              <a:sym typeface="Raleway"/>
            </a:endParaRPr>
          </a:p>
          <a:p>
            <a:pPr marL="146050" lvl="0" indent="-146050" algn="l" rtl="0">
              <a:lnSpc>
                <a:spcPct val="115000"/>
              </a:lnSpc>
              <a:spcBef>
                <a:spcPts val="0"/>
              </a:spcBef>
              <a:spcAft>
                <a:spcPts val="0"/>
              </a:spcAft>
              <a:buSzPts val="1300"/>
              <a:buNone/>
            </a:pPr>
            <a:endParaRPr sz="200">
              <a:solidFill>
                <a:schemeClr val="dk2"/>
              </a:solidFill>
              <a:latin typeface="Raleway"/>
              <a:ea typeface="Raleway"/>
              <a:cs typeface="Raleway"/>
              <a:sym typeface="Raleway"/>
            </a:endParaRPr>
          </a:p>
          <a:p>
            <a:pPr marL="285750" lvl="0" indent="-285750" algn="l" rtl="0">
              <a:lnSpc>
                <a:spcPct val="100000"/>
              </a:lnSpc>
              <a:spcBef>
                <a:spcPts val="0"/>
              </a:spcBef>
              <a:spcAft>
                <a:spcPts val="0"/>
              </a:spcAft>
              <a:buSzPts val="1300"/>
              <a:buFont typeface="Noto Sans Symbols"/>
              <a:buChar char="▪"/>
            </a:pPr>
            <a:r>
              <a:rPr lang="en-IN" sz="1600"/>
              <a:t>Python Environment</a:t>
            </a:r>
            <a:endParaRPr/>
          </a:p>
          <a:p>
            <a:pPr marL="742950" lvl="1" indent="-285750" algn="l" rtl="0">
              <a:lnSpc>
                <a:spcPct val="100000"/>
              </a:lnSpc>
              <a:spcBef>
                <a:spcPts val="1000"/>
              </a:spcBef>
              <a:spcAft>
                <a:spcPts val="0"/>
              </a:spcAft>
              <a:buSzPts val="1100"/>
              <a:buFont typeface="Noto Sans Symbols"/>
              <a:buChar char="▪"/>
            </a:pPr>
            <a:r>
              <a:rPr lang="en-IN" sz="1400"/>
              <a:t>Python Compiler</a:t>
            </a:r>
            <a:endParaRPr/>
          </a:p>
          <a:p>
            <a:pPr marL="742950" lvl="1" indent="-285750" algn="l" rtl="0">
              <a:lnSpc>
                <a:spcPct val="115000"/>
              </a:lnSpc>
              <a:spcBef>
                <a:spcPts val="0"/>
              </a:spcBef>
              <a:spcAft>
                <a:spcPts val="0"/>
              </a:spcAft>
              <a:buSzPts val="1100"/>
              <a:buFont typeface="Noto Sans Symbols"/>
              <a:buChar char="▪"/>
            </a:pPr>
            <a:r>
              <a:rPr lang="en-IN" sz="1400"/>
              <a:t>Natural Language Tool</a:t>
            </a:r>
            <a:endParaRPr/>
          </a:p>
          <a:p>
            <a:pPr marL="457200" lvl="1" indent="0" algn="l" rtl="0">
              <a:lnSpc>
                <a:spcPct val="115000"/>
              </a:lnSpc>
              <a:spcBef>
                <a:spcPts val="0"/>
              </a:spcBef>
              <a:spcAft>
                <a:spcPts val="0"/>
              </a:spcAft>
              <a:buSzPts val="1100"/>
              <a:buNone/>
            </a:pPr>
            <a:endParaRPr sz="200"/>
          </a:p>
          <a:p>
            <a:pPr marL="457200" lvl="1" indent="0" algn="l" rtl="0">
              <a:lnSpc>
                <a:spcPct val="115000"/>
              </a:lnSpc>
              <a:spcBef>
                <a:spcPts val="0"/>
              </a:spcBef>
              <a:spcAft>
                <a:spcPts val="0"/>
              </a:spcAft>
              <a:buSzPts val="1100"/>
              <a:buNone/>
            </a:pPr>
            <a:endParaRPr sz="200"/>
          </a:p>
          <a:p>
            <a:pPr marL="457200" lvl="1" indent="0" algn="l" rtl="0">
              <a:lnSpc>
                <a:spcPct val="115000"/>
              </a:lnSpc>
              <a:spcBef>
                <a:spcPts val="0"/>
              </a:spcBef>
              <a:spcAft>
                <a:spcPts val="0"/>
              </a:spcAft>
              <a:buSzPts val="1100"/>
              <a:buNone/>
            </a:pPr>
            <a:endParaRPr sz="200"/>
          </a:p>
          <a:p>
            <a:pPr marL="285750" lvl="0" indent="-285750" algn="l" rtl="0">
              <a:lnSpc>
                <a:spcPct val="115000"/>
              </a:lnSpc>
              <a:spcBef>
                <a:spcPts val="0"/>
              </a:spcBef>
              <a:spcAft>
                <a:spcPts val="0"/>
              </a:spcAft>
              <a:buSzPts val="1300"/>
              <a:buFont typeface="Noto Sans Symbols"/>
              <a:buChar char="▪"/>
            </a:pPr>
            <a:r>
              <a:rPr lang="en-IN" sz="1600"/>
              <a:t>CMD</a:t>
            </a:r>
            <a:endParaRPr/>
          </a:p>
          <a:p>
            <a:pPr marL="285750" lvl="0" indent="-285750" algn="l" rtl="0">
              <a:lnSpc>
                <a:spcPct val="115000"/>
              </a:lnSpc>
              <a:spcBef>
                <a:spcPts val="1000"/>
              </a:spcBef>
              <a:spcAft>
                <a:spcPts val="0"/>
              </a:spcAft>
              <a:buSzPts val="1300"/>
              <a:buFont typeface="Noto Sans Symbols"/>
              <a:buChar char="▪"/>
            </a:pPr>
            <a:r>
              <a:rPr lang="en-IN" sz="1600"/>
              <a:t>TWEEPY – A pre-defined module for fetching live tweets</a:t>
            </a:r>
            <a:endParaRPr/>
          </a:p>
          <a:p>
            <a:pPr marL="146050" lvl="0" indent="0" algn="l" rtl="0">
              <a:lnSpc>
                <a:spcPct val="115000"/>
              </a:lnSpc>
              <a:spcBef>
                <a:spcPts val="1000"/>
              </a:spcBef>
              <a:spcAft>
                <a:spcPts val="0"/>
              </a:spcAft>
              <a:buSzPts val="1300"/>
              <a:buNone/>
            </a:pPr>
            <a:endParaRPr sz="2400">
              <a:solidFill>
                <a:schemeClr val="dk2"/>
              </a:solidFill>
              <a:latin typeface="Raleway"/>
              <a:ea typeface="Raleway"/>
              <a:cs typeface="Raleway"/>
              <a:sym typeface="Raleway"/>
            </a:endParaRPr>
          </a:p>
        </p:txBody>
      </p:sp>
      <p:pic>
        <p:nvPicPr>
          <p:cNvPr id="216" name="Google Shape;216;p9"/>
          <p:cNvPicPr preferRelativeResize="0"/>
          <p:nvPr/>
        </p:nvPicPr>
        <p:blipFill rotWithShape="1">
          <a:blip r:embed="rId3">
            <a:alphaModFix/>
          </a:blip>
          <a:srcRect/>
          <a:stretch/>
        </p:blipFill>
        <p:spPr>
          <a:xfrm>
            <a:off x="1511121" y="4292522"/>
            <a:ext cx="400578" cy="400578"/>
          </a:xfrm>
          <a:prstGeom prst="rect">
            <a:avLst/>
          </a:prstGeom>
          <a:noFill/>
          <a:ln>
            <a:noFill/>
          </a:ln>
        </p:spPr>
      </p:pic>
      <p:pic>
        <p:nvPicPr>
          <p:cNvPr id="217" name="Google Shape;217;p9"/>
          <p:cNvPicPr preferRelativeResize="0"/>
          <p:nvPr/>
        </p:nvPicPr>
        <p:blipFill rotWithShape="1">
          <a:blip r:embed="rId4">
            <a:alphaModFix/>
          </a:blip>
          <a:srcRect/>
          <a:stretch/>
        </p:blipFill>
        <p:spPr>
          <a:xfrm>
            <a:off x="870660" y="4292522"/>
            <a:ext cx="400578" cy="400578"/>
          </a:xfrm>
          <a:prstGeom prst="rect">
            <a:avLst/>
          </a:prstGeom>
          <a:noFill/>
          <a:ln>
            <a:noFill/>
          </a:ln>
        </p:spPr>
      </p:pic>
      <p:pic>
        <p:nvPicPr>
          <p:cNvPr id="218" name="Google Shape;218;p9"/>
          <p:cNvPicPr preferRelativeResize="0"/>
          <p:nvPr/>
        </p:nvPicPr>
        <p:blipFill rotWithShape="1">
          <a:blip r:embed="rId5">
            <a:alphaModFix/>
          </a:blip>
          <a:srcRect/>
          <a:stretch/>
        </p:blipFill>
        <p:spPr>
          <a:xfrm>
            <a:off x="2040498" y="4168226"/>
            <a:ext cx="665534" cy="665534"/>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814</Words>
  <Application>Microsoft Office PowerPoint</Application>
  <PresentationFormat>On-screen Show (16:9)</PresentationFormat>
  <Paragraphs>107</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Raleway</vt:lpstr>
      <vt:lpstr>Lato</vt:lpstr>
      <vt:lpstr>Arial</vt:lpstr>
      <vt:lpstr>Noto Sans Symbols</vt:lpstr>
      <vt:lpstr>Streamline</vt:lpstr>
      <vt:lpstr>LIVE  TWITTER SENTIMENTAL ANALYSIS</vt:lpstr>
      <vt:lpstr>Problem statement</vt:lpstr>
      <vt:lpstr>Introduction to The Domain </vt:lpstr>
      <vt:lpstr>INTRODUCTION OF PROJECT</vt:lpstr>
      <vt:lpstr>TECHNICAL ASPECT </vt:lpstr>
      <vt:lpstr>PowerPoint Presentation</vt:lpstr>
      <vt:lpstr>CURRENT SYSTEM &amp; LIMITATIONS</vt:lpstr>
      <vt:lpstr>WHAT’S NEW</vt:lpstr>
      <vt:lpstr>HARDWARE AND SOFTWARE USED               </vt:lpstr>
      <vt:lpstr>FLOWCHART</vt:lpstr>
      <vt:lpstr>PowerPoint Presentation</vt:lpstr>
      <vt:lpstr>PowerPoint Presentation</vt:lpstr>
      <vt:lpstr>PowerPoint Presentation</vt:lpstr>
      <vt:lpstr>LIMITATIONS &amp; FUTURE SCOPE</vt:lpstr>
      <vt:lpstr>CONCLUSION</vt:lpstr>
      <vt:lpstr>References</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TWITTER SENTIMENTAL ANALYSIS</dc:title>
  <cp:lastModifiedBy>Rudra Barad</cp:lastModifiedBy>
  <cp:revision>1</cp:revision>
  <dcterms:modified xsi:type="dcterms:W3CDTF">2021-10-21T08:56:21Z</dcterms:modified>
</cp:coreProperties>
</file>